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76" r:id="rId2"/>
    <p:sldId id="277"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E22"/>
    <a:srgbClr val="1B1D1E"/>
    <a:srgbClr val="585858"/>
    <a:srgbClr val="0591D7"/>
    <a:srgbClr val="212E3D"/>
    <a:srgbClr val="EDFA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66"/>
    <p:restoredTop sz="94694"/>
  </p:normalViewPr>
  <p:slideViewPr>
    <p:cSldViewPr snapToGrid="0">
      <p:cViewPr varScale="1">
        <p:scale>
          <a:sx n="81" d="100"/>
          <a:sy n="81" d="100"/>
        </p:scale>
        <p:origin x="3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22C0C6-F255-4D18-D68F-06FD85BF57B7}"/>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F524EE23-7F43-DE41-4F45-1409E446BA75}"/>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AD62968-419D-4149-BA69-1D3399C1D0CD}" type="datetime1">
              <a:rPr lang="en-US"/>
              <a:pPr lvl="0"/>
              <a:t>7/12/24</a:t>
            </a:fld>
            <a:endParaRPr lang="en-US"/>
          </a:p>
        </p:txBody>
      </p:sp>
      <p:sp>
        <p:nvSpPr>
          <p:cNvPr id="4" name="Slide Image Placeholder 3">
            <a:extLst>
              <a:ext uri="{FF2B5EF4-FFF2-40B4-BE49-F238E27FC236}">
                <a16:creationId xmlns:a16="http://schemas.microsoft.com/office/drawing/2014/main" id="{AE4D31F5-4709-9765-CE51-2EED8CA7BB44}"/>
              </a:ext>
            </a:extLst>
          </p:cNvPr>
          <p:cNvSpPr>
            <a:spLocks noGrp="1" noRot="1" noChangeAspect="1"/>
          </p:cNvSpPr>
          <p:nvPr>
            <p:ph type="sldImg" idx="2"/>
          </p:nvPr>
        </p:nvSpPr>
        <p:spPr>
          <a:xfrm>
            <a:off x="2360615" y="1143000"/>
            <a:ext cx="2136779" cy="3086100"/>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6872ACDD-0134-0823-4C3A-1CB330B7956F}"/>
              </a:ext>
            </a:extLst>
          </p:cNvPr>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20C588B8-C3C5-C9E4-E9B6-C982B5E1C2C3}"/>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7F1442CE-361B-8662-523A-F92E553F688E}"/>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969C49F0-FE16-8240-A848-AB407DAF5FA9}" type="slidenum">
              <a:t>‹#›</a:t>
            </a:fld>
            <a:endParaRPr lang="en-US"/>
          </a:p>
        </p:txBody>
      </p:sp>
    </p:spTree>
    <p:extLst>
      <p:ext uri="{BB962C8B-B14F-4D97-AF65-F5344CB8AC3E}">
        <p14:creationId xmlns:p14="http://schemas.microsoft.com/office/powerpoint/2010/main" val="149467623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mplate 1">
    <p:bg>
      <p:bgPr>
        <a:solidFill>
          <a:srgbClr val="F6F7F8"/>
        </a:solidFill>
        <a:effectLst/>
      </p:bgPr>
    </p:bg>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5BE15DCB-1588-0CD6-12A5-72FB83999030}"/>
              </a:ext>
            </a:extLst>
          </p:cNvPr>
          <p:cNvSpPr>
            <a:spLocks noGrp="1"/>
          </p:cNvSpPr>
          <p:nvPr>
            <p:ph type="pic" sz="quarter" idx="52"/>
          </p:nvPr>
        </p:nvSpPr>
        <p:spPr>
          <a:xfrm>
            <a:off x="-1" y="0"/>
            <a:ext cx="6858001" cy="9214102"/>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6" name="Text Placeholder 19">
            <a:extLst>
              <a:ext uri="{FF2B5EF4-FFF2-40B4-BE49-F238E27FC236}">
                <a16:creationId xmlns:a16="http://schemas.microsoft.com/office/drawing/2014/main" id="{1E3B20B7-8657-081D-EF3F-080D4F651AD6}"/>
              </a:ext>
            </a:extLst>
          </p:cNvPr>
          <p:cNvSpPr>
            <a:spLocks noGrp="1"/>
          </p:cNvSpPr>
          <p:nvPr>
            <p:ph type="body" sz="quarter" idx="45" hasCustomPrompt="1"/>
          </p:nvPr>
        </p:nvSpPr>
        <p:spPr>
          <a:xfrm>
            <a:off x="342900" y="4953000"/>
            <a:ext cx="6172201" cy="3160967"/>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l">
              <a:buNone/>
              <a:defRPr sz="66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Due Diligence Pack </a:t>
            </a:r>
          </a:p>
        </p:txBody>
      </p:sp>
    </p:spTree>
    <p:extLst>
      <p:ext uri="{BB962C8B-B14F-4D97-AF65-F5344CB8AC3E}">
        <p14:creationId xmlns:p14="http://schemas.microsoft.com/office/powerpoint/2010/main" val="588774573"/>
      </p:ext>
    </p:extLst>
  </p:cSld>
  <p:clrMapOvr>
    <a:masterClrMapping/>
  </p:clrMapOvr>
  <p:hf sldNum="0" hdr="0" ftr="0" dt="0"/>
  <p:extLst>
    <p:ext uri="{DCECCB84-F9BA-43D5-87BE-67443E8EF086}">
      <p15:sldGuideLst xmlns:p15="http://schemas.microsoft.com/office/powerpoint/2012/main">
        <p15:guide id="1" orient="horz" pos="216" userDrawn="1">
          <p15:clr>
            <a:srgbClr val="FBAE40"/>
          </p15:clr>
        </p15:guide>
        <p15:guide id="2" pos="216" userDrawn="1">
          <p15:clr>
            <a:srgbClr val="FBAE40"/>
          </p15:clr>
        </p15:guide>
        <p15:guide id="3" pos="4104" userDrawn="1">
          <p15:clr>
            <a:srgbClr val="FBAE40"/>
          </p15:clr>
        </p15:guide>
        <p15:guide id="4" orient="horz" pos="60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mplate 1">
    <p:bg>
      <p:bgPr>
        <a:gradFill flip="none" rotWithShape="1">
          <a:gsLst>
            <a:gs pos="100000">
              <a:srgbClr val="1B1D1E"/>
            </a:gs>
            <a:gs pos="0">
              <a:srgbClr val="585858"/>
            </a:gs>
          </a:gsLst>
          <a:lin ang="16200000" scaled="1"/>
          <a:tileRect/>
        </a:gradFill>
        <a:effectLst/>
      </p:bgPr>
    </p:bg>
    <p:spTree>
      <p:nvGrpSpPr>
        <p:cNvPr id="1" name=""/>
        <p:cNvGrpSpPr/>
        <p:nvPr/>
      </p:nvGrpSpPr>
      <p:grpSpPr>
        <a:xfrm>
          <a:off x="0" y="0"/>
          <a:ext cx="0" cy="0"/>
          <a:chOff x="0" y="0"/>
          <a:chExt cx="0" cy="0"/>
        </a:xfrm>
      </p:grpSpPr>
      <p:pic>
        <p:nvPicPr>
          <p:cNvPr id="3" name="Picture 2" descr="A black and orange rectangles&#10;&#10;Description automatically generated">
            <a:extLst>
              <a:ext uri="{FF2B5EF4-FFF2-40B4-BE49-F238E27FC236}">
                <a16:creationId xmlns:a16="http://schemas.microsoft.com/office/drawing/2014/main" id="{20BEFF2C-8A93-4130-22D1-9F484D68A5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92466"/>
            <a:ext cx="6858000" cy="5726206"/>
          </a:xfrm>
          <a:prstGeom prst="rect">
            <a:avLst/>
          </a:prstGeom>
        </p:spPr>
      </p:pic>
      <p:pic>
        <p:nvPicPr>
          <p:cNvPr id="9" name="Picture 8">
            <a:extLst>
              <a:ext uri="{FF2B5EF4-FFF2-40B4-BE49-F238E27FC236}">
                <a16:creationId xmlns:a16="http://schemas.microsoft.com/office/drawing/2014/main" id="{22C1D06B-F5E7-B5FC-6C4C-B6C92CFB07AC}"/>
              </a:ext>
            </a:extLst>
          </p:cNvPr>
          <p:cNvPicPr>
            <a:picLocks noChangeAspect="1"/>
          </p:cNvPicPr>
          <p:nvPr userDrawn="1"/>
        </p:nvPicPr>
        <p:blipFill>
          <a:blip r:embed="rId3"/>
          <a:stretch>
            <a:fillRect/>
          </a:stretch>
        </p:blipFill>
        <p:spPr>
          <a:xfrm>
            <a:off x="5328987" y="5244869"/>
            <a:ext cx="647700" cy="647700"/>
          </a:xfrm>
          <a:prstGeom prst="rect">
            <a:avLst/>
          </a:prstGeom>
        </p:spPr>
      </p:pic>
      <p:pic>
        <p:nvPicPr>
          <p:cNvPr id="4" name="Picture 3">
            <a:extLst>
              <a:ext uri="{FF2B5EF4-FFF2-40B4-BE49-F238E27FC236}">
                <a16:creationId xmlns:a16="http://schemas.microsoft.com/office/drawing/2014/main" id="{95D20022-1790-CF5E-A1BF-3B7E44E7A2BA}"/>
              </a:ext>
            </a:extLst>
          </p:cNvPr>
          <p:cNvPicPr>
            <a:picLocks noChangeAspect="1"/>
          </p:cNvPicPr>
          <p:nvPr userDrawn="1"/>
        </p:nvPicPr>
        <p:blipFill>
          <a:blip r:embed="rId4"/>
          <a:stretch>
            <a:fillRect/>
          </a:stretch>
        </p:blipFill>
        <p:spPr>
          <a:xfrm>
            <a:off x="887059" y="6552160"/>
            <a:ext cx="647700" cy="647700"/>
          </a:xfrm>
          <a:prstGeom prst="rect">
            <a:avLst/>
          </a:prstGeom>
        </p:spPr>
      </p:pic>
      <p:pic>
        <p:nvPicPr>
          <p:cNvPr id="39" name="Picture 38">
            <a:extLst>
              <a:ext uri="{FF2B5EF4-FFF2-40B4-BE49-F238E27FC236}">
                <a16:creationId xmlns:a16="http://schemas.microsoft.com/office/drawing/2014/main" id="{D4966941-9542-34CE-BDA0-243AE6DDADFF}"/>
              </a:ext>
            </a:extLst>
          </p:cNvPr>
          <p:cNvPicPr>
            <a:picLocks noChangeAspect="1"/>
          </p:cNvPicPr>
          <p:nvPr userDrawn="1"/>
        </p:nvPicPr>
        <p:blipFill>
          <a:blip r:embed="rId5"/>
          <a:stretch>
            <a:fillRect/>
          </a:stretch>
        </p:blipFill>
        <p:spPr>
          <a:xfrm>
            <a:off x="3196167" y="5906750"/>
            <a:ext cx="647700" cy="647700"/>
          </a:xfrm>
          <a:prstGeom prst="rect">
            <a:avLst/>
          </a:prstGeom>
        </p:spPr>
      </p:pic>
      <p:sp>
        <p:nvSpPr>
          <p:cNvPr id="6" name="Text Placeholder 19">
            <a:extLst>
              <a:ext uri="{FF2B5EF4-FFF2-40B4-BE49-F238E27FC236}">
                <a16:creationId xmlns:a16="http://schemas.microsoft.com/office/drawing/2014/main" id="{1E3B20B7-8657-081D-EF3F-080D4F651AD6}"/>
              </a:ext>
            </a:extLst>
          </p:cNvPr>
          <p:cNvSpPr>
            <a:spLocks noGrp="1"/>
          </p:cNvSpPr>
          <p:nvPr>
            <p:ph type="body" sz="quarter" idx="45" hasCustomPrompt="1"/>
          </p:nvPr>
        </p:nvSpPr>
        <p:spPr>
          <a:xfrm>
            <a:off x="386254" y="688158"/>
            <a:ext cx="3457613" cy="949781"/>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l">
              <a:buNone/>
              <a:defRPr sz="4400" b="1" i="0" spc="0" baseline="0">
                <a:solidFill>
                  <a:srgbClr val="F15E22"/>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Clientele</a:t>
            </a:r>
          </a:p>
        </p:txBody>
      </p:sp>
      <p:sp>
        <p:nvSpPr>
          <p:cNvPr id="5" name="Rectangle 4">
            <a:extLst>
              <a:ext uri="{FF2B5EF4-FFF2-40B4-BE49-F238E27FC236}">
                <a16:creationId xmlns:a16="http://schemas.microsoft.com/office/drawing/2014/main" id="{1F2BE62C-DE9D-D389-DD5C-4B619D642537}"/>
              </a:ext>
            </a:extLst>
          </p:cNvPr>
          <p:cNvSpPr/>
          <p:nvPr userDrawn="1"/>
        </p:nvSpPr>
        <p:spPr>
          <a:xfrm>
            <a:off x="0" y="1"/>
            <a:ext cx="2438400" cy="949782"/>
          </a:xfrm>
          <a:custGeom>
            <a:avLst/>
            <a:gdLst>
              <a:gd name="connsiteX0" fmla="*/ 0 w 2438400"/>
              <a:gd name="connsiteY0" fmla="*/ 0 h 1337733"/>
              <a:gd name="connsiteX1" fmla="*/ 2438400 w 2438400"/>
              <a:gd name="connsiteY1" fmla="*/ 0 h 1337733"/>
              <a:gd name="connsiteX2" fmla="*/ 2438400 w 2438400"/>
              <a:gd name="connsiteY2" fmla="*/ 1337733 h 1337733"/>
              <a:gd name="connsiteX3" fmla="*/ 0 w 2438400"/>
              <a:gd name="connsiteY3" fmla="*/ 1337733 h 1337733"/>
              <a:gd name="connsiteX4" fmla="*/ 0 w 2438400"/>
              <a:gd name="connsiteY4" fmla="*/ 0 h 1337733"/>
              <a:gd name="connsiteX0" fmla="*/ 0 w 2438400"/>
              <a:gd name="connsiteY0" fmla="*/ 0 h 1337733"/>
              <a:gd name="connsiteX1" fmla="*/ 2438400 w 2438400"/>
              <a:gd name="connsiteY1" fmla="*/ 0 h 1337733"/>
              <a:gd name="connsiteX2" fmla="*/ 2421467 w 2438400"/>
              <a:gd name="connsiteY2" fmla="*/ 558800 h 1337733"/>
              <a:gd name="connsiteX3" fmla="*/ 0 w 2438400"/>
              <a:gd name="connsiteY3" fmla="*/ 1337733 h 1337733"/>
              <a:gd name="connsiteX4" fmla="*/ 0 w 2438400"/>
              <a:gd name="connsiteY4" fmla="*/ 0 h 1337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337733">
                <a:moveTo>
                  <a:pt x="0" y="0"/>
                </a:moveTo>
                <a:lnTo>
                  <a:pt x="2438400" y="0"/>
                </a:lnTo>
                <a:lnTo>
                  <a:pt x="2421467" y="558800"/>
                </a:lnTo>
                <a:lnTo>
                  <a:pt x="0" y="1337733"/>
                </a:lnTo>
                <a:lnTo>
                  <a:pt x="0" y="0"/>
                </a:lnTo>
                <a:close/>
              </a:path>
            </a:pathLst>
          </a:custGeom>
          <a:solidFill>
            <a:srgbClr val="F15E22">
              <a:alpha val="3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9">
            <a:extLst>
              <a:ext uri="{FF2B5EF4-FFF2-40B4-BE49-F238E27FC236}">
                <a16:creationId xmlns:a16="http://schemas.microsoft.com/office/drawing/2014/main" id="{CA2A4920-9066-2D59-9F83-F53629C66746}"/>
              </a:ext>
            </a:extLst>
          </p:cNvPr>
          <p:cNvSpPr>
            <a:spLocks noGrp="1"/>
          </p:cNvSpPr>
          <p:nvPr>
            <p:ph type="body" sz="quarter" idx="43" hasCustomPrompt="1"/>
          </p:nvPr>
        </p:nvSpPr>
        <p:spPr>
          <a:xfrm>
            <a:off x="386253" y="1770376"/>
            <a:ext cx="3838505" cy="890262"/>
          </a:xfrm>
          <a:prstGeom prst="rect">
            <a:avLst/>
          </a:prstGeom>
        </p:spPr>
        <p:txBody>
          <a:bodyPr lIns="0" rIns="0" anchor="t">
            <a:noAutofit/>
          </a:bodyPr>
          <a:lstStyle>
            <a:lvl1pPr marL="0" indent="0" algn="l">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8" name="Text Placeholder 19">
            <a:extLst>
              <a:ext uri="{FF2B5EF4-FFF2-40B4-BE49-F238E27FC236}">
                <a16:creationId xmlns:a16="http://schemas.microsoft.com/office/drawing/2014/main" id="{D43D1A33-A9E4-DAAD-7702-A25E9D49DD92}"/>
              </a:ext>
            </a:extLst>
          </p:cNvPr>
          <p:cNvSpPr>
            <a:spLocks noGrp="1"/>
          </p:cNvSpPr>
          <p:nvPr>
            <p:ph type="body" sz="quarter" idx="46" hasCustomPrompt="1"/>
          </p:nvPr>
        </p:nvSpPr>
        <p:spPr>
          <a:xfrm>
            <a:off x="2393916" y="2990527"/>
            <a:ext cx="2093094" cy="251022"/>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ctr">
              <a:buNone/>
              <a:defRPr sz="16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AirBnb</a:t>
            </a:r>
            <a:r>
              <a:rPr lang="en-US" dirty="0"/>
              <a:t>/BDC Data</a:t>
            </a:r>
          </a:p>
        </p:txBody>
      </p:sp>
      <p:sp>
        <p:nvSpPr>
          <p:cNvPr id="13" name="Text Placeholder 19">
            <a:extLst>
              <a:ext uri="{FF2B5EF4-FFF2-40B4-BE49-F238E27FC236}">
                <a16:creationId xmlns:a16="http://schemas.microsoft.com/office/drawing/2014/main" id="{7B674CB9-78DB-CB0B-F469-CD26B2B27CBA}"/>
              </a:ext>
            </a:extLst>
          </p:cNvPr>
          <p:cNvSpPr>
            <a:spLocks noGrp="1"/>
          </p:cNvSpPr>
          <p:nvPr>
            <p:ph type="body" sz="quarter" idx="47" hasCustomPrompt="1"/>
          </p:nvPr>
        </p:nvSpPr>
        <p:spPr>
          <a:xfrm>
            <a:off x="342900" y="7243549"/>
            <a:ext cx="1796716"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Market Research</a:t>
            </a:r>
          </a:p>
        </p:txBody>
      </p:sp>
      <p:sp>
        <p:nvSpPr>
          <p:cNvPr id="15" name="Text Placeholder 19">
            <a:extLst>
              <a:ext uri="{FF2B5EF4-FFF2-40B4-BE49-F238E27FC236}">
                <a16:creationId xmlns:a16="http://schemas.microsoft.com/office/drawing/2014/main" id="{34E5F50F-501C-9375-3B47-0BA6203A6AB3}"/>
              </a:ext>
            </a:extLst>
          </p:cNvPr>
          <p:cNvSpPr>
            <a:spLocks noGrp="1"/>
          </p:cNvSpPr>
          <p:nvPr>
            <p:ph type="body" sz="quarter" idx="48" hasCustomPrompt="1"/>
          </p:nvPr>
        </p:nvSpPr>
        <p:spPr>
          <a:xfrm>
            <a:off x="2652963" y="6569780"/>
            <a:ext cx="1796716"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Overall Analysis</a:t>
            </a:r>
          </a:p>
        </p:txBody>
      </p:sp>
      <p:sp>
        <p:nvSpPr>
          <p:cNvPr id="16" name="Text Placeholder 19">
            <a:extLst>
              <a:ext uri="{FF2B5EF4-FFF2-40B4-BE49-F238E27FC236}">
                <a16:creationId xmlns:a16="http://schemas.microsoft.com/office/drawing/2014/main" id="{EE646EBC-E174-F1BE-8A7A-24A595121D6C}"/>
              </a:ext>
            </a:extLst>
          </p:cNvPr>
          <p:cNvSpPr>
            <a:spLocks noGrp="1"/>
          </p:cNvSpPr>
          <p:nvPr>
            <p:ph type="body" sz="quarter" idx="49" hasCustomPrompt="1"/>
          </p:nvPr>
        </p:nvSpPr>
        <p:spPr>
          <a:xfrm>
            <a:off x="4825667" y="5913178"/>
            <a:ext cx="1586163"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Summary</a:t>
            </a:r>
          </a:p>
        </p:txBody>
      </p:sp>
      <p:cxnSp>
        <p:nvCxnSpPr>
          <p:cNvPr id="18" name="Straight Connector 17">
            <a:extLst>
              <a:ext uri="{FF2B5EF4-FFF2-40B4-BE49-F238E27FC236}">
                <a16:creationId xmlns:a16="http://schemas.microsoft.com/office/drawing/2014/main" id="{640CA372-AABC-21B4-68A9-15251C888191}"/>
              </a:ext>
            </a:extLst>
          </p:cNvPr>
          <p:cNvCxnSpPr/>
          <p:nvPr userDrawn="1"/>
        </p:nvCxnSpPr>
        <p:spPr>
          <a:xfrm>
            <a:off x="979097" y="7691947"/>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5B3F0C-74BA-052E-CD03-BC0CA50A4DCF}"/>
              </a:ext>
            </a:extLst>
          </p:cNvPr>
          <p:cNvCxnSpPr/>
          <p:nvPr userDrawn="1"/>
        </p:nvCxnSpPr>
        <p:spPr>
          <a:xfrm>
            <a:off x="3289160" y="7034220"/>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D198FCC-C1C3-FF7E-95B5-7320EBBAEFE8}"/>
              </a:ext>
            </a:extLst>
          </p:cNvPr>
          <p:cNvCxnSpPr/>
          <p:nvPr userDrawn="1"/>
        </p:nvCxnSpPr>
        <p:spPr>
          <a:xfrm>
            <a:off x="5390676" y="6408578"/>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22" name="Text Placeholder 19">
            <a:extLst>
              <a:ext uri="{FF2B5EF4-FFF2-40B4-BE49-F238E27FC236}">
                <a16:creationId xmlns:a16="http://schemas.microsoft.com/office/drawing/2014/main" id="{979A1C15-104B-33DF-BFDE-A3D036C6C430}"/>
              </a:ext>
            </a:extLst>
          </p:cNvPr>
          <p:cNvSpPr>
            <a:spLocks noGrp="1"/>
          </p:cNvSpPr>
          <p:nvPr>
            <p:ph type="body" sz="quarter" idx="51" hasCustomPrompt="1"/>
          </p:nvPr>
        </p:nvSpPr>
        <p:spPr>
          <a:xfrm>
            <a:off x="2652963" y="7162647"/>
            <a:ext cx="1796716" cy="432957"/>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Occupancy:</a:t>
            </a:r>
          </a:p>
          <a:p>
            <a:pPr lvl="0"/>
            <a:r>
              <a:rPr lang="en-US" dirty="0"/>
              <a:t>60-75%</a:t>
            </a:r>
          </a:p>
        </p:txBody>
      </p:sp>
      <p:sp>
        <p:nvSpPr>
          <p:cNvPr id="24" name="Text Placeholder 19">
            <a:extLst>
              <a:ext uri="{FF2B5EF4-FFF2-40B4-BE49-F238E27FC236}">
                <a16:creationId xmlns:a16="http://schemas.microsoft.com/office/drawing/2014/main" id="{48500A4F-8323-AAC9-2013-9190C6DEB768}"/>
              </a:ext>
            </a:extLst>
          </p:cNvPr>
          <p:cNvSpPr>
            <a:spLocks noGrp="1"/>
          </p:cNvSpPr>
          <p:nvPr>
            <p:ph type="body" sz="quarter" idx="52" hasCustomPrompt="1"/>
          </p:nvPr>
        </p:nvSpPr>
        <p:spPr>
          <a:xfrm>
            <a:off x="335771" y="7763131"/>
            <a:ext cx="1926166" cy="1799967"/>
          </a:xfrm>
          <a:prstGeom prst="rect">
            <a:avLst/>
          </a:prstGeom>
        </p:spPr>
        <p:txBody>
          <a:bodyPr lIns="0" rIns="0" anchor="t">
            <a:noAutofit/>
          </a:bodyPr>
          <a:lstStyle>
            <a:lvl1pPr marL="0" indent="0" algn="l">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25" name="Text Placeholder 19">
            <a:extLst>
              <a:ext uri="{FF2B5EF4-FFF2-40B4-BE49-F238E27FC236}">
                <a16:creationId xmlns:a16="http://schemas.microsoft.com/office/drawing/2014/main" id="{536843D4-67F4-B861-15D1-DFD12D334AA3}"/>
              </a:ext>
            </a:extLst>
          </p:cNvPr>
          <p:cNvSpPr>
            <a:spLocks noGrp="1"/>
          </p:cNvSpPr>
          <p:nvPr>
            <p:ph type="body" sz="quarter" idx="53" hasCustomPrompt="1"/>
          </p:nvPr>
        </p:nvSpPr>
        <p:spPr>
          <a:xfrm>
            <a:off x="4814733" y="6526677"/>
            <a:ext cx="1586163" cy="1799962"/>
          </a:xfrm>
          <a:prstGeom prst="rect">
            <a:avLst/>
          </a:prstGeom>
        </p:spPr>
        <p:txBody>
          <a:bodyPr lIns="0" rIns="0" anchor="t">
            <a:noAutofit/>
          </a:bodyPr>
          <a:lstStyle>
            <a:lvl1pPr marL="0" indent="0" algn="ctr">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27" name="Text Placeholder 19">
            <a:extLst>
              <a:ext uri="{FF2B5EF4-FFF2-40B4-BE49-F238E27FC236}">
                <a16:creationId xmlns:a16="http://schemas.microsoft.com/office/drawing/2014/main" id="{915B9D12-3E46-5BC2-E7A3-3CF92DA9ACD7}"/>
              </a:ext>
            </a:extLst>
          </p:cNvPr>
          <p:cNvSpPr>
            <a:spLocks noGrp="1"/>
          </p:cNvSpPr>
          <p:nvPr>
            <p:ph type="body" sz="quarter" idx="54" hasCustomPrompt="1"/>
          </p:nvPr>
        </p:nvSpPr>
        <p:spPr>
          <a:xfrm>
            <a:off x="2652963" y="7803118"/>
            <a:ext cx="1796716" cy="581416"/>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Clientele:</a:t>
            </a:r>
          </a:p>
          <a:p>
            <a:pPr lvl="0"/>
            <a:r>
              <a:rPr lang="en-US" dirty="0"/>
              <a:t>A split blend of travelling workers and tourists.</a:t>
            </a:r>
          </a:p>
        </p:txBody>
      </p:sp>
      <p:cxnSp>
        <p:nvCxnSpPr>
          <p:cNvPr id="28" name="Straight Connector 27">
            <a:extLst>
              <a:ext uri="{FF2B5EF4-FFF2-40B4-BE49-F238E27FC236}">
                <a16:creationId xmlns:a16="http://schemas.microsoft.com/office/drawing/2014/main" id="{ACC85456-CAB0-DD14-A265-BE70C025A0C2}"/>
              </a:ext>
            </a:extLst>
          </p:cNvPr>
          <p:cNvCxnSpPr/>
          <p:nvPr userDrawn="1"/>
        </p:nvCxnSpPr>
        <p:spPr>
          <a:xfrm>
            <a:off x="3289160" y="7707988"/>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29" name="Text Placeholder 19">
            <a:extLst>
              <a:ext uri="{FF2B5EF4-FFF2-40B4-BE49-F238E27FC236}">
                <a16:creationId xmlns:a16="http://schemas.microsoft.com/office/drawing/2014/main" id="{C670EF24-008F-FB91-8D59-DFC661CD69E3}"/>
              </a:ext>
            </a:extLst>
          </p:cNvPr>
          <p:cNvSpPr>
            <a:spLocks noGrp="1"/>
          </p:cNvSpPr>
          <p:nvPr>
            <p:ph type="body" sz="quarter" idx="55" hasCustomPrompt="1"/>
          </p:nvPr>
        </p:nvSpPr>
        <p:spPr>
          <a:xfrm>
            <a:off x="2652963" y="8592425"/>
            <a:ext cx="1796716" cy="459460"/>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Nightly rate on 3 bed:</a:t>
            </a:r>
          </a:p>
          <a:p>
            <a:pPr lvl="0"/>
            <a:r>
              <a:rPr lang="en-US" dirty="0"/>
              <a:t>£125/140 to start with</a:t>
            </a:r>
          </a:p>
        </p:txBody>
      </p:sp>
      <p:cxnSp>
        <p:nvCxnSpPr>
          <p:cNvPr id="30" name="Straight Connector 29">
            <a:extLst>
              <a:ext uri="{FF2B5EF4-FFF2-40B4-BE49-F238E27FC236}">
                <a16:creationId xmlns:a16="http://schemas.microsoft.com/office/drawing/2014/main" id="{2871182A-9028-7351-24B9-B5B289826B8B}"/>
              </a:ext>
            </a:extLst>
          </p:cNvPr>
          <p:cNvCxnSpPr/>
          <p:nvPr userDrawn="1"/>
        </p:nvCxnSpPr>
        <p:spPr>
          <a:xfrm>
            <a:off x="3289160" y="8488942"/>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33" name="Picture Placeholder 32">
            <a:extLst>
              <a:ext uri="{FF2B5EF4-FFF2-40B4-BE49-F238E27FC236}">
                <a16:creationId xmlns:a16="http://schemas.microsoft.com/office/drawing/2014/main" id="{05C9DEBD-AAF3-A522-5743-F53307F7790D}"/>
              </a:ext>
            </a:extLst>
          </p:cNvPr>
          <p:cNvSpPr>
            <a:spLocks noGrp="1"/>
          </p:cNvSpPr>
          <p:nvPr>
            <p:ph type="pic" sz="quarter" idx="56"/>
          </p:nvPr>
        </p:nvSpPr>
        <p:spPr>
          <a:xfrm>
            <a:off x="392288" y="3689947"/>
            <a:ext cx="2066590" cy="2018640"/>
          </a:xfrm>
          <a:prstGeom prst="rect">
            <a:avLst/>
          </a:prstGeom>
          <a:blipFill>
            <a:blip r:embed="rId6"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4" name="Picture Placeholder 32">
            <a:extLst>
              <a:ext uri="{FF2B5EF4-FFF2-40B4-BE49-F238E27FC236}">
                <a16:creationId xmlns:a16="http://schemas.microsoft.com/office/drawing/2014/main" id="{FF1C713B-C91E-D831-05D6-5D7929A89E35}"/>
              </a:ext>
            </a:extLst>
          </p:cNvPr>
          <p:cNvSpPr>
            <a:spLocks noGrp="1"/>
          </p:cNvSpPr>
          <p:nvPr>
            <p:ph type="pic" sz="quarter" idx="57"/>
          </p:nvPr>
        </p:nvSpPr>
        <p:spPr>
          <a:xfrm>
            <a:off x="2615631" y="3534353"/>
            <a:ext cx="1834819" cy="1617557"/>
          </a:xfrm>
          <a:prstGeom prst="rect">
            <a:avLst/>
          </a:prstGeom>
          <a:blipFill>
            <a:blip r:embed="rId7"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5" name="Picture Placeholder 32">
            <a:extLst>
              <a:ext uri="{FF2B5EF4-FFF2-40B4-BE49-F238E27FC236}">
                <a16:creationId xmlns:a16="http://schemas.microsoft.com/office/drawing/2014/main" id="{DFFBF1A3-8FAC-48B1-DAE0-252E386BACD8}"/>
              </a:ext>
            </a:extLst>
          </p:cNvPr>
          <p:cNvSpPr>
            <a:spLocks noGrp="1"/>
          </p:cNvSpPr>
          <p:nvPr>
            <p:ph type="pic" sz="quarter" idx="58"/>
          </p:nvPr>
        </p:nvSpPr>
        <p:spPr>
          <a:xfrm>
            <a:off x="4643763" y="2557777"/>
            <a:ext cx="1834819" cy="1617557"/>
          </a:xfrm>
          <a:prstGeom prst="rect">
            <a:avLst/>
          </a:prstGeom>
          <a:blipFill>
            <a:blip r:embed="rId7"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6" name="Picture Placeholder 32">
            <a:extLst>
              <a:ext uri="{FF2B5EF4-FFF2-40B4-BE49-F238E27FC236}">
                <a16:creationId xmlns:a16="http://schemas.microsoft.com/office/drawing/2014/main" id="{B3402A64-3E2A-CDC0-2DED-6A9596ADBCE9}"/>
              </a:ext>
            </a:extLst>
          </p:cNvPr>
          <p:cNvSpPr>
            <a:spLocks noGrp="1"/>
          </p:cNvSpPr>
          <p:nvPr>
            <p:ph type="pic" sz="quarter" idx="59"/>
          </p:nvPr>
        </p:nvSpPr>
        <p:spPr>
          <a:xfrm>
            <a:off x="4643764" y="659558"/>
            <a:ext cx="1834818" cy="1617557"/>
          </a:xfrm>
          <a:prstGeom prst="rect">
            <a:avLst/>
          </a:prstGeom>
          <a:blipFill>
            <a:blip r:embed="rId7"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7" name="Rectangle 4">
            <a:extLst>
              <a:ext uri="{FF2B5EF4-FFF2-40B4-BE49-F238E27FC236}">
                <a16:creationId xmlns:a16="http://schemas.microsoft.com/office/drawing/2014/main" id="{B331671B-B04A-9F00-F6A2-D1B5C354B7F2}"/>
              </a:ext>
            </a:extLst>
          </p:cNvPr>
          <p:cNvSpPr/>
          <p:nvPr userDrawn="1"/>
        </p:nvSpPr>
        <p:spPr>
          <a:xfrm flipH="1" flipV="1">
            <a:off x="4494149" y="9150347"/>
            <a:ext cx="2363851" cy="755653"/>
          </a:xfrm>
          <a:custGeom>
            <a:avLst/>
            <a:gdLst>
              <a:gd name="connsiteX0" fmla="*/ 0 w 2438400"/>
              <a:gd name="connsiteY0" fmla="*/ 0 h 1337733"/>
              <a:gd name="connsiteX1" fmla="*/ 2438400 w 2438400"/>
              <a:gd name="connsiteY1" fmla="*/ 0 h 1337733"/>
              <a:gd name="connsiteX2" fmla="*/ 2438400 w 2438400"/>
              <a:gd name="connsiteY2" fmla="*/ 1337733 h 1337733"/>
              <a:gd name="connsiteX3" fmla="*/ 0 w 2438400"/>
              <a:gd name="connsiteY3" fmla="*/ 1337733 h 1337733"/>
              <a:gd name="connsiteX4" fmla="*/ 0 w 2438400"/>
              <a:gd name="connsiteY4" fmla="*/ 0 h 1337733"/>
              <a:gd name="connsiteX0" fmla="*/ 0 w 2438400"/>
              <a:gd name="connsiteY0" fmla="*/ 0 h 1337733"/>
              <a:gd name="connsiteX1" fmla="*/ 2438400 w 2438400"/>
              <a:gd name="connsiteY1" fmla="*/ 0 h 1337733"/>
              <a:gd name="connsiteX2" fmla="*/ 2421467 w 2438400"/>
              <a:gd name="connsiteY2" fmla="*/ 558800 h 1337733"/>
              <a:gd name="connsiteX3" fmla="*/ 0 w 2438400"/>
              <a:gd name="connsiteY3" fmla="*/ 1337733 h 1337733"/>
              <a:gd name="connsiteX4" fmla="*/ 0 w 2438400"/>
              <a:gd name="connsiteY4" fmla="*/ 0 h 1337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337733">
                <a:moveTo>
                  <a:pt x="0" y="0"/>
                </a:moveTo>
                <a:lnTo>
                  <a:pt x="2438400" y="0"/>
                </a:lnTo>
                <a:lnTo>
                  <a:pt x="2421467" y="558800"/>
                </a:lnTo>
                <a:lnTo>
                  <a:pt x="0" y="1337733"/>
                </a:lnTo>
                <a:lnTo>
                  <a:pt x="0" y="0"/>
                </a:lnTo>
                <a:close/>
              </a:path>
            </a:pathLst>
          </a:custGeom>
          <a:solidFill>
            <a:srgbClr val="F15E22">
              <a:alpha val="3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9166927"/>
      </p:ext>
    </p:extLst>
  </p:cSld>
  <p:clrMapOvr>
    <a:masterClrMapping/>
  </p:clrMapOvr>
  <p:hf sldNum="0" hdr="0" ftr="0" dt="0"/>
  <p:extLst>
    <p:ext uri="{DCECCB84-F9BA-43D5-87BE-67443E8EF086}">
      <p15:sldGuideLst xmlns:p15="http://schemas.microsoft.com/office/powerpoint/2012/main">
        <p15:guide id="1" orient="horz" pos="216" userDrawn="1">
          <p15:clr>
            <a:srgbClr val="FBAE40"/>
          </p15:clr>
        </p15:guide>
        <p15:guide id="2" pos="216" userDrawn="1">
          <p15:clr>
            <a:srgbClr val="FBAE40"/>
          </p15:clr>
        </p15:guide>
        <p15:guide id="3" pos="4104" userDrawn="1">
          <p15:clr>
            <a:srgbClr val="FBAE40"/>
          </p15:clr>
        </p15:guide>
        <p15:guide id="4" orient="horz" pos="6024"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7F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marL="0" marR="0" lvl="0" indent="0" algn="l" defTabSz="685800" rtl="0" fontAlgn="auto" hangingPunct="1">
        <a:lnSpc>
          <a:spcPct val="90000"/>
        </a:lnSpc>
        <a:spcBef>
          <a:spcPts val="0"/>
        </a:spcBef>
        <a:spcAft>
          <a:spcPts val="0"/>
        </a:spcAft>
        <a:buNone/>
        <a:tabLst/>
        <a:defRPr lang="en-US" sz="3300" b="0" i="0" u="none" strike="noStrike" kern="1200" cap="none" spc="0" baseline="0">
          <a:solidFill>
            <a:srgbClr val="000000"/>
          </a:solidFill>
          <a:uFillTx/>
          <a:latin typeface="Calibri Light"/>
        </a:defRPr>
      </a:lvl1pPr>
    </p:titleStyle>
    <p:bodyStyle>
      <a:lvl1pPr marL="171450" marR="0" lvl="0" indent="-171450" algn="l" defTabSz="685800" rtl="0" fontAlgn="auto" hangingPunct="1">
        <a:lnSpc>
          <a:spcPct val="90000"/>
        </a:lnSpc>
        <a:spcBef>
          <a:spcPts val="750"/>
        </a:spcBef>
        <a:spcAft>
          <a:spcPts val="0"/>
        </a:spcAft>
        <a:buSzPct val="100000"/>
        <a:buFont typeface="Arial" pitchFamily="34"/>
        <a:buChar char="•"/>
        <a:tabLst/>
        <a:defRPr lang="en-US" sz="2100" b="0" i="0" u="none" strike="noStrike" kern="1200" cap="none" spc="0" baseline="0">
          <a:solidFill>
            <a:srgbClr val="000000"/>
          </a:solidFill>
          <a:uFillTx/>
          <a:latin typeface="Calibri"/>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rgbClr val="000000"/>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03A4210-C02E-1FCA-9C80-BD2E5B2EFD6B}"/>
              </a:ext>
            </a:extLst>
          </p:cNvPr>
          <p:cNvSpPr>
            <a:spLocks noGrp="1"/>
          </p:cNvSpPr>
          <p:nvPr>
            <p:ph type="pic" sz="quarter" idx="52"/>
          </p:nvPr>
        </p:nvSpPr>
        <p:spPr/>
        <p:txBody>
          <a:bodyPr/>
          <a:lstStyle/>
          <a:p>
            <a:endParaRPr lang="en-US"/>
          </a:p>
        </p:txBody>
      </p:sp>
      <p:sp>
        <p:nvSpPr>
          <p:cNvPr id="52" name="Rectangle 49">
            <a:extLst>
              <a:ext uri="{FF2B5EF4-FFF2-40B4-BE49-F238E27FC236}">
                <a16:creationId xmlns:a16="http://schemas.microsoft.com/office/drawing/2014/main" id="{C55F745F-4838-D68A-594D-C9782C795785}"/>
              </a:ext>
            </a:extLst>
          </p:cNvPr>
          <p:cNvSpPr/>
          <p:nvPr/>
        </p:nvSpPr>
        <p:spPr>
          <a:xfrm>
            <a:off x="-7558" y="3484179"/>
            <a:ext cx="6193462" cy="6421820"/>
          </a:xfrm>
          <a:prstGeom prst="flowChartDelay">
            <a:avLst/>
          </a:prstGeom>
          <a:solidFill>
            <a:srgbClr val="F15E22">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FC5E1C8B-6DDE-DA8E-181A-A8D3E91F0F44}"/>
              </a:ext>
            </a:extLst>
          </p:cNvPr>
          <p:cNvSpPr/>
          <p:nvPr/>
        </p:nvSpPr>
        <p:spPr>
          <a:xfrm>
            <a:off x="-7558" y="2824044"/>
            <a:ext cx="5192169" cy="6451058"/>
          </a:xfrm>
          <a:prstGeom prst="flowChartDelay">
            <a:avLst/>
          </a:prstGeom>
          <a:solidFill>
            <a:srgbClr val="1B1D1E">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9D9AE0A-BF67-8B04-D41B-637F8BC1A479}"/>
              </a:ext>
            </a:extLst>
          </p:cNvPr>
          <p:cNvSpPr/>
          <p:nvPr/>
        </p:nvSpPr>
        <p:spPr>
          <a:xfrm>
            <a:off x="-1" y="8438920"/>
            <a:ext cx="6858001" cy="1467080"/>
          </a:xfrm>
          <a:prstGeom prst="rect">
            <a:avLst/>
          </a:prstGeom>
          <a:solidFill>
            <a:srgbClr val="F15E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231CAFB-A9A4-34DE-D41E-52F8536ED218}"/>
              </a:ext>
            </a:extLst>
          </p:cNvPr>
          <p:cNvPicPr>
            <a:picLocks noChangeAspect="1"/>
          </p:cNvPicPr>
          <p:nvPr/>
        </p:nvPicPr>
        <p:blipFill>
          <a:blip r:embed="rId2"/>
          <a:stretch>
            <a:fillRect/>
          </a:stretch>
        </p:blipFill>
        <p:spPr>
          <a:xfrm>
            <a:off x="3822230" y="9036912"/>
            <a:ext cx="177800" cy="177800"/>
          </a:xfrm>
          <a:prstGeom prst="rect">
            <a:avLst/>
          </a:prstGeom>
        </p:spPr>
      </p:pic>
      <p:pic>
        <p:nvPicPr>
          <p:cNvPr id="14" name="Picture 13">
            <a:extLst>
              <a:ext uri="{FF2B5EF4-FFF2-40B4-BE49-F238E27FC236}">
                <a16:creationId xmlns:a16="http://schemas.microsoft.com/office/drawing/2014/main" id="{4DE3864B-FF01-4F5E-AC21-8F0929529291}"/>
              </a:ext>
            </a:extLst>
          </p:cNvPr>
          <p:cNvPicPr>
            <a:picLocks noChangeAspect="1"/>
          </p:cNvPicPr>
          <p:nvPr/>
        </p:nvPicPr>
        <p:blipFill>
          <a:blip r:embed="rId3"/>
          <a:stretch>
            <a:fillRect/>
          </a:stretch>
        </p:blipFill>
        <p:spPr>
          <a:xfrm>
            <a:off x="3834956" y="8755566"/>
            <a:ext cx="177800" cy="127000"/>
          </a:xfrm>
          <a:prstGeom prst="rect">
            <a:avLst/>
          </a:prstGeom>
        </p:spPr>
      </p:pic>
      <p:sp>
        <p:nvSpPr>
          <p:cNvPr id="15" name="Text Placeholder 19">
            <a:extLst>
              <a:ext uri="{FF2B5EF4-FFF2-40B4-BE49-F238E27FC236}">
                <a16:creationId xmlns:a16="http://schemas.microsoft.com/office/drawing/2014/main" id="{9178B57E-CF58-9589-6202-A4BDED9923F5}"/>
              </a:ext>
            </a:extLst>
          </p:cNvPr>
          <p:cNvSpPr>
            <a:spLocks noGrp="1"/>
          </p:cNvSpPr>
          <p:nvPr>
            <p:ph type="body" sz="quarter" idx="4294967295" hasCustomPrompt="1"/>
          </p:nvPr>
        </p:nvSpPr>
        <p:spPr>
          <a:xfrm>
            <a:off x="4072711" y="9036912"/>
            <a:ext cx="1412239" cy="228123"/>
          </a:xfrm>
          <a:prstGeom prst="rect">
            <a:avLst/>
          </a:prstGeom>
        </p:spPr>
        <p:txBody>
          <a:bodyPr anchor="ctr">
            <a:noAutofit/>
          </a:bodyPr>
          <a:lstStyle>
            <a:lvl1pPr marL="0" indent="0">
              <a:buNone/>
              <a:defRPr sz="12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01234 567890</a:t>
            </a:r>
          </a:p>
        </p:txBody>
      </p:sp>
      <p:sp>
        <p:nvSpPr>
          <p:cNvPr id="16" name="Text Placeholder 19">
            <a:extLst>
              <a:ext uri="{FF2B5EF4-FFF2-40B4-BE49-F238E27FC236}">
                <a16:creationId xmlns:a16="http://schemas.microsoft.com/office/drawing/2014/main" id="{537C17E9-B24A-4414-F6E4-B82CCF67D9DB}"/>
              </a:ext>
            </a:extLst>
          </p:cNvPr>
          <p:cNvSpPr>
            <a:spLocks noGrp="1"/>
          </p:cNvSpPr>
          <p:nvPr>
            <p:ph type="body" sz="quarter" idx="4294967295" hasCustomPrompt="1"/>
          </p:nvPr>
        </p:nvSpPr>
        <p:spPr>
          <a:xfrm>
            <a:off x="4072711" y="8719280"/>
            <a:ext cx="2395656" cy="217487"/>
          </a:xfrm>
          <a:prstGeom prst="rect">
            <a:avLst/>
          </a:prstGeom>
        </p:spPr>
        <p:txBody>
          <a:bodyPr anchor="ctr">
            <a:noAutofit/>
          </a:bodyPr>
          <a:lstStyle>
            <a:lvl1pPr marL="0" indent="0">
              <a:buNone/>
              <a:defRPr sz="1100" b="0" i="0" spc="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info@Yourcompanydomain.com</a:t>
            </a:r>
            <a:endParaRPr lang="en-US" dirty="0"/>
          </a:p>
        </p:txBody>
      </p:sp>
      <p:sp>
        <p:nvSpPr>
          <p:cNvPr id="17" name="Text Placeholder 19">
            <a:extLst>
              <a:ext uri="{FF2B5EF4-FFF2-40B4-BE49-F238E27FC236}">
                <a16:creationId xmlns:a16="http://schemas.microsoft.com/office/drawing/2014/main" id="{9B896B3C-5C77-CF0D-F82B-C5153A75D78A}"/>
              </a:ext>
            </a:extLst>
          </p:cNvPr>
          <p:cNvSpPr>
            <a:spLocks noGrp="1"/>
          </p:cNvSpPr>
          <p:nvPr>
            <p:ph type="body" sz="quarter" idx="4294967295" hasCustomPrompt="1"/>
          </p:nvPr>
        </p:nvSpPr>
        <p:spPr>
          <a:xfrm>
            <a:off x="364919" y="9327711"/>
            <a:ext cx="3137038" cy="217487"/>
          </a:xfrm>
          <a:prstGeom prst="rect">
            <a:avLst/>
          </a:prstGeom>
        </p:spPr>
        <p:txBody>
          <a:bodyPr lIns="0" anchor="ctr">
            <a:noAutofit/>
          </a:bodyPr>
          <a:lstStyle>
            <a:lvl1pPr marL="0" indent="0">
              <a:buNone/>
              <a:defRPr sz="1050" b="0" i="0" spc="30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WWW.COMPANYNAME.COM</a:t>
            </a:r>
          </a:p>
        </p:txBody>
      </p:sp>
      <p:pic>
        <p:nvPicPr>
          <p:cNvPr id="40" name="Picture 39">
            <a:extLst>
              <a:ext uri="{FF2B5EF4-FFF2-40B4-BE49-F238E27FC236}">
                <a16:creationId xmlns:a16="http://schemas.microsoft.com/office/drawing/2014/main" id="{D3D06DDB-61A2-6D45-65C7-F2FA9FE4C600}"/>
              </a:ext>
            </a:extLst>
          </p:cNvPr>
          <p:cNvPicPr>
            <a:picLocks noChangeAspect="1"/>
          </p:cNvPicPr>
          <p:nvPr/>
        </p:nvPicPr>
        <p:blipFill>
          <a:blip r:embed="rId4"/>
          <a:stretch>
            <a:fillRect/>
          </a:stretch>
        </p:blipFill>
        <p:spPr>
          <a:xfrm>
            <a:off x="342900" y="8785798"/>
            <a:ext cx="1538775" cy="341950"/>
          </a:xfrm>
          <a:prstGeom prst="rect">
            <a:avLst/>
          </a:prstGeom>
        </p:spPr>
      </p:pic>
      <p:sp>
        <p:nvSpPr>
          <p:cNvPr id="41" name="Trapezium 4">
            <a:extLst>
              <a:ext uri="{FF2B5EF4-FFF2-40B4-BE49-F238E27FC236}">
                <a16:creationId xmlns:a16="http://schemas.microsoft.com/office/drawing/2014/main" id="{1A584A39-6291-3130-489F-323A01DEDB29}"/>
              </a:ext>
            </a:extLst>
          </p:cNvPr>
          <p:cNvSpPr/>
          <p:nvPr/>
        </p:nvSpPr>
        <p:spPr>
          <a:xfrm rot="5400000" flipV="1">
            <a:off x="2695460" y="-2695458"/>
            <a:ext cx="1467082" cy="6858000"/>
          </a:xfrm>
          <a:custGeom>
            <a:avLst/>
            <a:gdLst>
              <a:gd name="connsiteX0" fmla="*/ 0 w 2638270"/>
              <a:gd name="connsiteY0" fmla="*/ 850288 h 850288"/>
              <a:gd name="connsiteX1" fmla="*/ 737225 w 2638270"/>
              <a:gd name="connsiteY1" fmla="*/ 0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2707 w 2638270"/>
              <a:gd name="connsiteY1" fmla="*/ 29980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189743 w 2638270"/>
              <a:gd name="connsiteY1" fmla="*/ 78471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2707 w 2638270"/>
              <a:gd name="connsiteY1" fmla="*/ 2271 h 850288"/>
              <a:gd name="connsiteX2" fmla="*/ 1901045 w 2638270"/>
              <a:gd name="connsiteY2" fmla="*/ 0 h 850288"/>
              <a:gd name="connsiteX3" fmla="*/ 2638270 w 2638270"/>
              <a:gd name="connsiteY3" fmla="*/ 850288 h 850288"/>
              <a:gd name="connsiteX4" fmla="*/ 0 w 2638270"/>
              <a:gd name="connsiteY4" fmla="*/ 850288 h 850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270" h="850288">
                <a:moveTo>
                  <a:pt x="0" y="850288"/>
                </a:moveTo>
                <a:cubicBezTo>
                  <a:pt x="902" y="576852"/>
                  <a:pt x="1805" y="275707"/>
                  <a:pt x="2707" y="2271"/>
                </a:cubicBezTo>
                <a:lnTo>
                  <a:pt x="1901045" y="0"/>
                </a:lnTo>
                <a:lnTo>
                  <a:pt x="2638270" y="850288"/>
                </a:lnTo>
                <a:lnTo>
                  <a:pt x="0" y="850288"/>
                </a:lnTo>
                <a:close/>
              </a:path>
            </a:pathLst>
          </a:custGeom>
          <a:solidFill>
            <a:srgbClr val="212E3D">
              <a:alpha val="4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6">
            <a:extLst>
              <a:ext uri="{FF2B5EF4-FFF2-40B4-BE49-F238E27FC236}">
                <a16:creationId xmlns:a16="http://schemas.microsoft.com/office/drawing/2014/main" id="{B1FE30C6-4190-4597-F7B4-9FF89837BD22}"/>
              </a:ext>
            </a:extLst>
          </p:cNvPr>
          <p:cNvSpPr>
            <a:spLocks noGrp="1"/>
          </p:cNvSpPr>
          <p:nvPr>
            <p:ph type="body" sz="quarter" idx="4294967295"/>
          </p:nvPr>
        </p:nvSpPr>
        <p:spPr>
          <a:xfrm>
            <a:off x="2799592" y="630898"/>
            <a:ext cx="3402767" cy="331097"/>
          </a:xfrm>
          <a:prstGeom prst="rect">
            <a:avLst/>
          </a:prstGeom>
        </p:spPr>
        <p:txBody>
          <a:bodyPr/>
          <a:lstStyle/>
          <a:p>
            <a:endParaRPr lang="en-US"/>
          </a:p>
        </p:txBody>
      </p:sp>
      <p:sp>
        <p:nvSpPr>
          <p:cNvPr id="8" name="Text Placeholder 7">
            <a:extLst>
              <a:ext uri="{FF2B5EF4-FFF2-40B4-BE49-F238E27FC236}">
                <a16:creationId xmlns:a16="http://schemas.microsoft.com/office/drawing/2014/main" id="{71A852D6-C1F8-BC0E-797A-B10C2637E055}"/>
              </a:ext>
            </a:extLst>
          </p:cNvPr>
          <p:cNvSpPr>
            <a:spLocks noGrp="1"/>
          </p:cNvSpPr>
          <p:nvPr>
            <p:ph type="body" sz="quarter" idx="4294967295"/>
          </p:nvPr>
        </p:nvSpPr>
        <p:spPr>
          <a:xfrm>
            <a:off x="2799592" y="1365226"/>
            <a:ext cx="3402767" cy="749481"/>
          </a:xfrm>
          <a:prstGeom prst="rect">
            <a:avLst/>
          </a:prstGeom>
        </p:spPr>
        <p:txBody>
          <a:bodyPr/>
          <a:lstStyle/>
          <a:p>
            <a:endParaRPr lang="en-US"/>
          </a:p>
        </p:txBody>
      </p:sp>
      <p:sp>
        <p:nvSpPr>
          <p:cNvPr id="9" name="Text Placeholder 8">
            <a:extLst>
              <a:ext uri="{FF2B5EF4-FFF2-40B4-BE49-F238E27FC236}">
                <a16:creationId xmlns:a16="http://schemas.microsoft.com/office/drawing/2014/main" id="{9C838AD4-198F-D9DA-6C24-F35B9524917D}"/>
              </a:ext>
            </a:extLst>
          </p:cNvPr>
          <p:cNvSpPr>
            <a:spLocks noGrp="1"/>
          </p:cNvSpPr>
          <p:nvPr>
            <p:ph type="body" sz="quarter" idx="4294967295"/>
          </p:nvPr>
        </p:nvSpPr>
        <p:spPr>
          <a:xfrm>
            <a:off x="2799592" y="1010667"/>
            <a:ext cx="3402767" cy="312130"/>
          </a:xfrm>
          <a:prstGeom prst="rect">
            <a:avLst/>
          </a:prstGeom>
        </p:spPr>
        <p:txBody>
          <a:bodyPr/>
          <a:lstStyle/>
          <a:p>
            <a:endParaRPr lang="en-US"/>
          </a:p>
        </p:txBody>
      </p:sp>
      <p:sp>
        <p:nvSpPr>
          <p:cNvPr id="10" name="Rounded Rectangle 9">
            <a:extLst>
              <a:ext uri="{FF2B5EF4-FFF2-40B4-BE49-F238E27FC236}">
                <a16:creationId xmlns:a16="http://schemas.microsoft.com/office/drawing/2014/main" id="{3FFCF98D-3DCC-D448-FDE7-13CCBC9131E6}"/>
              </a:ext>
            </a:extLst>
          </p:cNvPr>
          <p:cNvSpPr/>
          <p:nvPr/>
        </p:nvSpPr>
        <p:spPr>
          <a:xfrm>
            <a:off x="2635623" y="486305"/>
            <a:ext cx="4013255" cy="2023812"/>
          </a:xfrm>
          <a:prstGeom prst="roundRect">
            <a:avLst/>
          </a:prstGeom>
          <a:solidFill>
            <a:srgbClr val="F15E22">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57F83331-6F00-9382-2858-9CAD455A2514}"/>
              </a:ext>
            </a:extLst>
          </p:cNvPr>
          <p:cNvSpPr/>
          <p:nvPr/>
        </p:nvSpPr>
        <p:spPr>
          <a:xfrm>
            <a:off x="2492188" y="360799"/>
            <a:ext cx="4013255" cy="2023812"/>
          </a:xfrm>
          <a:prstGeom prst="roundRect">
            <a:avLst/>
          </a:prstGeom>
          <a:solidFill>
            <a:srgbClr val="F15E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9">
            <a:extLst>
              <a:ext uri="{FF2B5EF4-FFF2-40B4-BE49-F238E27FC236}">
                <a16:creationId xmlns:a16="http://schemas.microsoft.com/office/drawing/2014/main" id="{8B32293F-56B4-5238-7B52-81218C6B54A7}"/>
              </a:ext>
            </a:extLst>
          </p:cNvPr>
          <p:cNvSpPr txBox="1">
            <a:spLocks/>
          </p:cNvSpPr>
          <p:nvPr/>
        </p:nvSpPr>
        <p:spPr>
          <a:xfrm>
            <a:off x="2799592" y="630897"/>
            <a:ext cx="3402767" cy="331097"/>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2400" b="0"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40 Linden Terrace</a:t>
            </a:r>
          </a:p>
        </p:txBody>
      </p:sp>
      <p:sp>
        <p:nvSpPr>
          <p:cNvPr id="23" name="Text Placeholder 19">
            <a:extLst>
              <a:ext uri="{FF2B5EF4-FFF2-40B4-BE49-F238E27FC236}">
                <a16:creationId xmlns:a16="http://schemas.microsoft.com/office/drawing/2014/main" id="{61DE44B0-0451-A0D1-365A-00BDADA56408}"/>
              </a:ext>
            </a:extLst>
          </p:cNvPr>
          <p:cNvSpPr txBox="1">
            <a:spLocks/>
          </p:cNvSpPr>
          <p:nvPr/>
        </p:nvSpPr>
        <p:spPr>
          <a:xfrm>
            <a:off x="2799592" y="1365225"/>
            <a:ext cx="3402767" cy="749481"/>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4400" b="1"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DN21 1JQ</a:t>
            </a:r>
            <a:endParaRPr lang="en-US" dirty="0"/>
          </a:p>
        </p:txBody>
      </p:sp>
      <p:sp>
        <p:nvSpPr>
          <p:cNvPr id="24" name="Text Placeholder 19">
            <a:extLst>
              <a:ext uri="{FF2B5EF4-FFF2-40B4-BE49-F238E27FC236}">
                <a16:creationId xmlns:a16="http://schemas.microsoft.com/office/drawing/2014/main" id="{9D4BB5A1-2BFC-2CA9-CE63-CEDCDDDBA872}"/>
              </a:ext>
            </a:extLst>
          </p:cNvPr>
          <p:cNvSpPr txBox="1">
            <a:spLocks/>
          </p:cNvSpPr>
          <p:nvPr/>
        </p:nvSpPr>
        <p:spPr>
          <a:xfrm>
            <a:off x="2799592" y="1010666"/>
            <a:ext cx="3402767" cy="312130"/>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2400" b="0"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Gainsborough</a:t>
            </a:r>
            <a:endParaRPr lang="en-US" dirty="0"/>
          </a:p>
        </p:txBody>
      </p:sp>
      <p:sp>
        <p:nvSpPr>
          <p:cNvPr id="6" name="Text Placeholder 5">
            <a:extLst>
              <a:ext uri="{FF2B5EF4-FFF2-40B4-BE49-F238E27FC236}">
                <a16:creationId xmlns:a16="http://schemas.microsoft.com/office/drawing/2014/main" id="{AE40A8D6-6B04-37C9-5F65-B3856F6985F1}"/>
              </a:ext>
            </a:extLst>
          </p:cNvPr>
          <p:cNvSpPr>
            <a:spLocks noGrp="1"/>
          </p:cNvSpPr>
          <p:nvPr>
            <p:ph type="body" sz="quarter" idx="45"/>
          </p:nvPr>
        </p:nvSpPr>
        <p:spPr/>
        <p:txBody>
          <a:bodyPr/>
          <a:lstStyle/>
          <a:p>
            <a:r>
              <a:rPr lang="en-US" dirty="0"/>
              <a:t>Due Diligence Pack</a:t>
            </a:r>
          </a:p>
        </p:txBody>
      </p:sp>
      <p:grpSp>
        <p:nvGrpSpPr>
          <p:cNvPr id="43" name="Group 42">
            <a:extLst>
              <a:ext uri="{FF2B5EF4-FFF2-40B4-BE49-F238E27FC236}">
                <a16:creationId xmlns:a16="http://schemas.microsoft.com/office/drawing/2014/main" id="{A640E1B4-6305-0D71-D0CF-69DEA1DEE7D8}"/>
              </a:ext>
            </a:extLst>
          </p:cNvPr>
          <p:cNvGrpSpPr/>
          <p:nvPr/>
        </p:nvGrpSpPr>
        <p:grpSpPr>
          <a:xfrm>
            <a:off x="3822230" y="9365180"/>
            <a:ext cx="1639502" cy="186171"/>
            <a:chOff x="3754966" y="3367490"/>
            <a:chExt cx="1724238" cy="195793"/>
          </a:xfrm>
        </p:grpSpPr>
        <p:pic>
          <p:nvPicPr>
            <p:cNvPr id="44" name="Picture 43">
              <a:extLst>
                <a:ext uri="{FF2B5EF4-FFF2-40B4-BE49-F238E27FC236}">
                  <a16:creationId xmlns:a16="http://schemas.microsoft.com/office/drawing/2014/main" id="{0296372A-E484-1249-E554-479C1E8C4235}"/>
                </a:ext>
              </a:extLst>
            </p:cNvPr>
            <p:cNvPicPr>
              <a:picLocks noChangeAspect="1"/>
            </p:cNvPicPr>
            <p:nvPr userDrawn="1"/>
          </p:nvPicPr>
          <p:blipFill>
            <a:blip r:embed="rId5"/>
            <a:stretch>
              <a:fillRect/>
            </a:stretch>
          </p:blipFill>
          <p:spPr>
            <a:xfrm>
              <a:off x="3754966" y="3367490"/>
              <a:ext cx="195793" cy="195793"/>
            </a:xfrm>
            <a:prstGeom prst="rect">
              <a:avLst/>
            </a:prstGeom>
          </p:spPr>
        </p:pic>
        <p:pic>
          <p:nvPicPr>
            <p:cNvPr id="45" name="Picture 44">
              <a:extLst>
                <a:ext uri="{FF2B5EF4-FFF2-40B4-BE49-F238E27FC236}">
                  <a16:creationId xmlns:a16="http://schemas.microsoft.com/office/drawing/2014/main" id="{7E08BE91-37C1-81BF-83FF-F006FB7A34A0}"/>
                </a:ext>
              </a:extLst>
            </p:cNvPr>
            <p:cNvPicPr>
              <a:picLocks noChangeAspect="1"/>
            </p:cNvPicPr>
            <p:nvPr userDrawn="1"/>
          </p:nvPicPr>
          <p:blipFill>
            <a:blip r:embed="rId6"/>
            <a:stretch>
              <a:fillRect/>
            </a:stretch>
          </p:blipFill>
          <p:spPr>
            <a:xfrm>
              <a:off x="4095166" y="3374288"/>
              <a:ext cx="88876" cy="182196"/>
            </a:xfrm>
            <a:prstGeom prst="rect">
              <a:avLst/>
            </a:prstGeom>
          </p:spPr>
        </p:pic>
        <p:pic>
          <p:nvPicPr>
            <p:cNvPr id="46" name="Picture 45">
              <a:extLst>
                <a:ext uri="{FF2B5EF4-FFF2-40B4-BE49-F238E27FC236}">
                  <a16:creationId xmlns:a16="http://schemas.microsoft.com/office/drawing/2014/main" id="{B7ADD424-933D-EA15-FC68-A833A7C99C9B}"/>
                </a:ext>
              </a:extLst>
            </p:cNvPr>
            <p:cNvPicPr>
              <a:picLocks noChangeAspect="1"/>
            </p:cNvPicPr>
            <p:nvPr userDrawn="1"/>
          </p:nvPicPr>
          <p:blipFill>
            <a:blip r:embed="rId7"/>
            <a:stretch>
              <a:fillRect/>
            </a:stretch>
          </p:blipFill>
          <p:spPr>
            <a:xfrm>
              <a:off x="4328449" y="3371569"/>
              <a:ext cx="164752" cy="187634"/>
            </a:xfrm>
            <a:prstGeom prst="rect">
              <a:avLst/>
            </a:prstGeom>
          </p:spPr>
        </p:pic>
        <p:pic>
          <p:nvPicPr>
            <p:cNvPr id="47" name="Picture 46">
              <a:extLst>
                <a:ext uri="{FF2B5EF4-FFF2-40B4-BE49-F238E27FC236}">
                  <a16:creationId xmlns:a16="http://schemas.microsoft.com/office/drawing/2014/main" id="{71B95477-E784-619F-C1EA-0A8CC0AFBC50}"/>
                </a:ext>
              </a:extLst>
            </p:cNvPr>
            <p:cNvPicPr>
              <a:picLocks noChangeAspect="1"/>
            </p:cNvPicPr>
            <p:nvPr userDrawn="1"/>
          </p:nvPicPr>
          <p:blipFill>
            <a:blip r:embed="rId8"/>
            <a:stretch>
              <a:fillRect/>
            </a:stretch>
          </p:blipFill>
          <p:spPr>
            <a:xfrm>
              <a:off x="4637608" y="3394683"/>
              <a:ext cx="201232" cy="141406"/>
            </a:xfrm>
            <a:prstGeom prst="rect">
              <a:avLst/>
            </a:prstGeom>
          </p:spPr>
        </p:pic>
        <p:pic>
          <p:nvPicPr>
            <p:cNvPr id="48" name="Picture 47">
              <a:extLst>
                <a:ext uri="{FF2B5EF4-FFF2-40B4-BE49-F238E27FC236}">
                  <a16:creationId xmlns:a16="http://schemas.microsoft.com/office/drawing/2014/main" id="{970402FA-6B8C-485E-D1B4-0559F6582537}"/>
                </a:ext>
              </a:extLst>
            </p:cNvPr>
            <p:cNvPicPr>
              <a:picLocks noChangeAspect="1"/>
            </p:cNvPicPr>
            <p:nvPr userDrawn="1"/>
          </p:nvPicPr>
          <p:blipFill>
            <a:blip r:embed="rId9"/>
            <a:stretch>
              <a:fillRect/>
            </a:stretch>
          </p:blipFill>
          <p:spPr>
            <a:xfrm>
              <a:off x="4983247" y="3371569"/>
              <a:ext cx="187634" cy="187634"/>
            </a:xfrm>
            <a:prstGeom prst="rect">
              <a:avLst/>
            </a:prstGeom>
          </p:spPr>
        </p:pic>
        <p:pic>
          <p:nvPicPr>
            <p:cNvPr id="49" name="Picture 48">
              <a:extLst>
                <a:ext uri="{FF2B5EF4-FFF2-40B4-BE49-F238E27FC236}">
                  <a16:creationId xmlns:a16="http://schemas.microsoft.com/office/drawing/2014/main" id="{53D5B1D9-D8D2-68FD-469C-03176028A151}"/>
                </a:ext>
              </a:extLst>
            </p:cNvPr>
            <p:cNvPicPr>
              <a:picLocks noChangeAspect="1"/>
            </p:cNvPicPr>
            <p:nvPr userDrawn="1"/>
          </p:nvPicPr>
          <p:blipFill>
            <a:blip r:embed="rId10"/>
            <a:stretch>
              <a:fillRect/>
            </a:stretch>
          </p:blipFill>
          <p:spPr>
            <a:xfrm>
              <a:off x="5315288" y="3381087"/>
              <a:ext cx="163916" cy="168599"/>
            </a:xfrm>
            <a:prstGeom prst="rect">
              <a:avLst/>
            </a:prstGeom>
          </p:spPr>
        </p:pic>
      </p:grpSp>
    </p:spTree>
    <p:extLst>
      <p:ext uri="{BB962C8B-B14F-4D97-AF65-F5344CB8AC3E}">
        <p14:creationId xmlns:p14="http://schemas.microsoft.com/office/powerpoint/2010/main" val="180632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3A10654-0770-6E62-D205-624C87D0B2DB}"/>
              </a:ext>
            </a:extLst>
          </p:cNvPr>
          <p:cNvSpPr>
            <a:spLocks noGrp="1"/>
          </p:cNvSpPr>
          <p:nvPr>
            <p:ph type="body" sz="quarter" idx="45"/>
          </p:nvPr>
        </p:nvSpPr>
        <p:spPr>
          <a:xfrm>
            <a:off x="379418" y="688158"/>
            <a:ext cx="3026833" cy="949781"/>
          </a:xfrm>
        </p:spPr>
        <p:txBody>
          <a:bodyPr/>
          <a:lstStyle/>
          <a:p>
            <a:r>
              <a:rPr lang="en-US" dirty="0"/>
              <a:t>Clientele</a:t>
            </a:r>
          </a:p>
        </p:txBody>
      </p:sp>
      <p:sp>
        <p:nvSpPr>
          <p:cNvPr id="7" name="Text Placeholder 6">
            <a:extLst>
              <a:ext uri="{FF2B5EF4-FFF2-40B4-BE49-F238E27FC236}">
                <a16:creationId xmlns:a16="http://schemas.microsoft.com/office/drawing/2014/main" id="{96FDA5A4-21DD-8CB6-2A29-6C5157444C25}"/>
              </a:ext>
            </a:extLst>
          </p:cNvPr>
          <p:cNvSpPr>
            <a:spLocks noGrp="1"/>
          </p:cNvSpPr>
          <p:nvPr>
            <p:ph type="body" sz="quarter" idx="43"/>
          </p:nvPr>
        </p:nvSpPr>
        <p:spPr>
          <a:xfrm>
            <a:off x="379418" y="1667515"/>
            <a:ext cx="3891640" cy="890262"/>
          </a:xfrm>
        </p:spPr>
        <p:txBody>
          <a:bodyPr>
            <a:normAutofit lnSpcReduction="10000"/>
          </a:bodyPr>
          <a:lstStyle/>
          <a:p>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9" name="Text Placeholder 8">
            <a:extLst>
              <a:ext uri="{FF2B5EF4-FFF2-40B4-BE49-F238E27FC236}">
                <a16:creationId xmlns:a16="http://schemas.microsoft.com/office/drawing/2014/main" id="{14384F02-2DA8-465B-10EF-07A920F6EB6C}"/>
              </a:ext>
            </a:extLst>
          </p:cNvPr>
          <p:cNvSpPr>
            <a:spLocks noGrp="1"/>
          </p:cNvSpPr>
          <p:nvPr>
            <p:ph type="body" sz="quarter" idx="46"/>
          </p:nvPr>
        </p:nvSpPr>
        <p:spPr/>
        <p:txBody>
          <a:bodyPr/>
          <a:lstStyle/>
          <a:p>
            <a:r>
              <a:rPr lang="en-US" dirty="0"/>
              <a:t>Airbnb/BDC Data</a:t>
            </a:r>
          </a:p>
        </p:txBody>
      </p:sp>
      <p:sp>
        <p:nvSpPr>
          <p:cNvPr id="10" name="Text Placeholder 9">
            <a:extLst>
              <a:ext uri="{FF2B5EF4-FFF2-40B4-BE49-F238E27FC236}">
                <a16:creationId xmlns:a16="http://schemas.microsoft.com/office/drawing/2014/main" id="{C287FD6C-8D5F-9DB2-CA17-9297A159FECA}"/>
              </a:ext>
            </a:extLst>
          </p:cNvPr>
          <p:cNvSpPr>
            <a:spLocks noGrp="1"/>
          </p:cNvSpPr>
          <p:nvPr>
            <p:ph type="body" sz="quarter" idx="47"/>
          </p:nvPr>
        </p:nvSpPr>
        <p:spPr/>
        <p:txBody>
          <a:bodyPr/>
          <a:lstStyle/>
          <a:p>
            <a:r>
              <a:rPr lang="en-US" dirty="0"/>
              <a:t>Market Research</a:t>
            </a:r>
          </a:p>
        </p:txBody>
      </p:sp>
      <p:sp>
        <p:nvSpPr>
          <p:cNvPr id="11" name="Text Placeholder 10">
            <a:extLst>
              <a:ext uri="{FF2B5EF4-FFF2-40B4-BE49-F238E27FC236}">
                <a16:creationId xmlns:a16="http://schemas.microsoft.com/office/drawing/2014/main" id="{ACAABD8E-9626-DA59-3BC9-0AA7A26CFB89}"/>
              </a:ext>
            </a:extLst>
          </p:cNvPr>
          <p:cNvSpPr>
            <a:spLocks noGrp="1"/>
          </p:cNvSpPr>
          <p:nvPr>
            <p:ph type="body" sz="quarter" idx="48"/>
          </p:nvPr>
        </p:nvSpPr>
        <p:spPr/>
        <p:txBody>
          <a:bodyPr/>
          <a:lstStyle/>
          <a:p>
            <a:r>
              <a:rPr lang="en-US" dirty="0"/>
              <a:t>Overall Analysis</a:t>
            </a:r>
          </a:p>
        </p:txBody>
      </p:sp>
      <p:sp>
        <p:nvSpPr>
          <p:cNvPr id="12" name="Text Placeholder 11">
            <a:extLst>
              <a:ext uri="{FF2B5EF4-FFF2-40B4-BE49-F238E27FC236}">
                <a16:creationId xmlns:a16="http://schemas.microsoft.com/office/drawing/2014/main" id="{AFA95D5D-4EB9-F588-3C9F-314CB061D1E3}"/>
              </a:ext>
            </a:extLst>
          </p:cNvPr>
          <p:cNvSpPr>
            <a:spLocks noGrp="1"/>
          </p:cNvSpPr>
          <p:nvPr>
            <p:ph type="body" sz="quarter" idx="49"/>
          </p:nvPr>
        </p:nvSpPr>
        <p:spPr/>
        <p:txBody>
          <a:bodyPr/>
          <a:lstStyle/>
          <a:p>
            <a:r>
              <a:rPr lang="en-US" dirty="0"/>
              <a:t>Summary</a:t>
            </a:r>
          </a:p>
        </p:txBody>
      </p:sp>
      <p:sp>
        <p:nvSpPr>
          <p:cNvPr id="13" name="Text Placeholder 12">
            <a:extLst>
              <a:ext uri="{FF2B5EF4-FFF2-40B4-BE49-F238E27FC236}">
                <a16:creationId xmlns:a16="http://schemas.microsoft.com/office/drawing/2014/main" id="{D3453979-079B-7DB6-3F43-445889133E0F}"/>
              </a:ext>
            </a:extLst>
          </p:cNvPr>
          <p:cNvSpPr>
            <a:spLocks noGrp="1"/>
          </p:cNvSpPr>
          <p:nvPr>
            <p:ph type="body" sz="quarter" idx="51"/>
          </p:nvPr>
        </p:nvSpPr>
        <p:spPr/>
        <p:txBody>
          <a:bodyPr/>
          <a:lstStyle/>
          <a:p>
            <a:r>
              <a:rPr lang="en-US" dirty="0"/>
              <a:t>Occupancy:</a:t>
            </a:r>
          </a:p>
          <a:p>
            <a:r>
              <a:rPr lang="en-US" sz="800" dirty="0"/>
              <a:t>50/60%</a:t>
            </a:r>
          </a:p>
        </p:txBody>
      </p:sp>
      <p:sp>
        <p:nvSpPr>
          <p:cNvPr id="14" name="Text Placeholder 13">
            <a:extLst>
              <a:ext uri="{FF2B5EF4-FFF2-40B4-BE49-F238E27FC236}">
                <a16:creationId xmlns:a16="http://schemas.microsoft.com/office/drawing/2014/main" id="{16F296F4-713D-7C6B-CAD0-536C928361FE}"/>
              </a:ext>
            </a:extLst>
          </p:cNvPr>
          <p:cNvSpPr>
            <a:spLocks noGrp="1"/>
          </p:cNvSpPr>
          <p:nvPr>
            <p:ph type="body" sz="quarter" idx="52"/>
          </p:nvPr>
        </p:nvSpPr>
        <p:spPr/>
        <p:txBody>
          <a:bodyPr>
            <a:normAutofit fontScale="47500" lnSpcReduction="20000"/>
          </a:bodyPr>
          <a:lstStyle/>
          <a:p>
            <a:r>
              <a:rPr lang="en-US" dirty="0"/>
              <a:t>The Plough Business Hub – meeting room for businesses/employees) some may be travelling)</a:t>
            </a:r>
          </a:p>
          <a:p>
            <a:r>
              <a:rPr lang="en-US" dirty="0" err="1"/>
              <a:t>Cubet</a:t>
            </a:r>
            <a:r>
              <a:rPr lang="en-US" dirty="0"/>
              <a:t> Ltd – supports businesses in growth and run courses for this. People will likely travel to the area for this reason.</a:t>
            </a:r>
          </a:p>
          <a:p>
            <a:r>
              <a:rPr lang="en-US" dirty="0"/>
              <a:t>Mercury House Business Centre – similar to The Plough – meeting room for businesses/employees.</a:t>
            </a:r>
          </a:p>
          <a:p>
            <a:r>
              <a:rPr lang="en-US" dirty="0"/>
              <a:t>Kristof Removals – would possibly generate leads for those relocating and require accommodation.</a:t>
            </a:r>
          </a:p>
          <a:p>
            <a:r>
              <a:rPr lang="en-US" dirty="0"/>
              <a:t>Optimum Global Links – relocate international students and after speaking with “Gem” they are open to working with me on supplying accommodation to students/families. </a:t>
            </a:r>
          </a:p>
          <a:p>
            <a:r>
              <a:rPr lang="en-US" dirty="0"/>
              <a:t>Hunters Estate Agent – spoke to Lynn Mason - close to Lincoln, Scunthorpe, Marshalls Yard Retail Centre (sports facilities), Retford across the bridge. They are seeing demand in rentals/sales but take that with a pinch of salt.</a:t>
            </a:r>
          </a:p>
          <a:p>
            <a:endParaRPr lang="en-US" dirty="0"/>
          </a:p>
        </p:txBody>
      </p:sp>
      <p:sp>
        <p:nvSpPr>
          <p:cNvPr id="15" name="Text Placeholder 14">
            <a:extLst>
              <a:ext uri="{FF2B5EF4-FFF2-40B4-BE49-F238E27FC236}">
                <a16:creationId xmlns:a16="http://schemas.microsoft.com/office/drawing/2014/main" id="{4BF12726-DE99-88A7-DDC6-11A4E3CD0907}"/>
              </a:ext>
            </a:extLst>
          </p:cNvPr>
          <p:cNvSpPr>
            <a:spLocks noGrp="1"/>
          </p:cNvSpPr>
          <p:nvPr>
            <p:ph type="body" sz="quarter" idx="53"/>
          </p:nvPr>
        </p:nvSpPr>
        <p:spPr>
          <a:xfrm>
            <a:off x="4814733" y="6526677"/>
            <a:ext cx="1700367" cy="2065748"/>
          </a:xfrm>
        </p:spPr>
        <p:txBody>
          <a:bodyPr>
            <a:normAutofit fontScale="92500"/>
          </a:bodyPr>
          <a:lstStyle/>
          <a:p>
            <a:r>
              <a:rPr lang="en-US" sz="700" dirty="0"/>
              <a:t>In summary, </a:t>
            </a:r>
            <a:r>
              <a:rPr lang="en-US" sz="700" dirty="0" err="1"/>
              <a:t>Gainsbourough</a:t>
            </a:r>
            <a:r>
              <a:rPr lang="en-US" sz="700" dirty="0"/>
              <a:t> has potential and with some hard work to create some direct relationships with local companies, this could prove to be a viable investment. I cannot see any future bookings on listings already available however, a lot of them are not set up properly with the correct pricing strategy or systems in place. Some properties have massively over inflated prices of close to £180 per night, which is a likely cause of their lack of bookings. Once reviews come through the door then you can look to increase the nightly rate moving into the premium months of May, June and July. </a:t>
            </a:r>
          </a:p>
        </p:txBody>
      </p:sp>
      <p:sp>
        <p:nvSpPr>
          <p:cNvPr id="16" name="Text Placeholder 15">
            <a:extLst>
              <a:ext uri="{FF2B5EF4-FFF2-40B4-BE49-F238E27FC236}">
                <a16:creationId xmlns:a16="http://schemas.microsoft.com/office/drawing/2014/main" id="{0D4BDD69-8162-C41E-97A5-9AEA8C1DC003}"/>
              </a:ext>
            </a:extLst>
          </p:cNvPr>
          <p:cNvSpPr>
            <a:spLocks noGrp="1"/>
          </p:cNvSpPr>
          <p:nvPr>
            <p:ph type="body" sz="quarter" idx="54"/>
          </p:nvPr>
        </p:nvSpPr>
        <p:spPr/>
        <p:txBody>
          <a:bodyPr/>
          <a:lstStyle/>
          <a:p>
            <a:r>
              <a:rPr lang="en-US" dirty="0"/>
              <a:t>Clientele:</a:t>
            </a:r>
          </a:p>
          <a:p>
            <a:r>
              <a:rPr lang="en-US" sz="800" dirty="0"/>
              <a:t>A split blend of travelling workers and tourists.</a:t>
            </a:r>
          </a:p>
        </p:txBody>
      </p:sp>
      <p:sp>
        <p:nvSpPr>
          <p:cNvPr id="17" name="Text Placeholder 16">
            <a:extLst>
              <a:ext uri="{FF2B5EF4-FFF2-40B4-BE49-F238E27FC236}">
                <a16:creationId xmlns:a16="http://schemas.microsoft.com/office/drawing/2014/main" id="{6BC84B8D-02B1-AADD-E559-626907434CBC}"/>
              </a:ext>
            </a:extLst>
          </p:cNvPr>
          <p:cNvSpPr>
            <a:spLocks noGrp="1"/>
          </p:cNvSpPr>
          <p:nvPr>
            <p:ph type="body" sz="quarter" idx="55"/>
          </p:nvPr>
        </p:nvSpPr>
        <p:spPr/>
        <p:txBody>
          <a:bodyPr/>
          <a:lstStyle/>
          <a:p>
            <a:r>
              <a:rPr lang="en-US" dirty="0"/>
              <a:t>Nightly Rate on a 3 bed:</a:t>
            </a:r>
          </a:p>
          <a:p>
            <a:r>
              <a:rPr lang="en-US" sz="800" dirty="0"/>
              <a:t>£125/£130 to start with.</a:t>
            </a:r>
          </a:p>
        </p:txBody>
      </p:sp>
      <p:sp>
        <p:nvSpPr>
          <p:cNvPr id="19" name="Picture Placeholder 18">
            <a:extLst>
              <a:ext uri="{FF2B5EF4-FFF2-40B4-BE49-F238E27FC236}">
                <a16:creationId xmlns:a16="http://schemas.microsoft.com/office/drawing/2014/main" id="{6A178AE3-17BC-B240-4C5C-F291F4057399}"/>
              </a:ext>
            </a:extLst>
          </p:cNvPr>
          <p:cNvSpPr>
            <a:spLocks noGrp="1"/>
          </p:cNvSpPr>
          <p:nvPr>
            <p:ph type="pic" sz="quarter" idx="57"/>
          </p:nvPr>
        </p:nvSpPr>
        <p:spPr/>
        <p:txBody>
          <a:bodyPr/>
          <a:lstStyle/>
          <a:p>
            <a:endParaRPr lang="en-US"/>
          </a:p>
        </p:txBody>
      </p:sp>
      <p:sp>
        <p:nvSpPr>
          <p:cNvPr id="20" name="Picture Placeholder 19">
            <a:extLst>
              <a:ext uri="{FF2B5EF4-FFF2-40B4-BE49-F238E27FC236}">
                <a16:creationId xmlns:a16="http://schemas.microsoft.com/office/drawing/2014/main" id="{EC3F9B24-0AD4-FBF2-955F-95D194991B00}"/>
              </a:ext>
            </a:extLst>
          </p:cNvPr>
          <p:cNvSpPr>
            <a:spLocks noGrp="1"/>
          </p:cNvSpPr>
          <p:nvPr>
            <p:ph type="pic" sz="quarter" idx="58"/>
          </p:nvPr>
        </p:nvSpPr>
        <p:spPr/>
        <p:txBody>
          <a:bodyPr/>
          <a:lstStyle/>
          <a:p>
            <a:endParaRPr lang="en-US"/>
          </a:p>
        </p:txBody>
      </p:sp>
      <p:sp>
        <p:nvSpPr>
          <p:cNvPr id="21" name="Picture Placeholder 20">
            <a:extLst>
              <a:ext uri="{FF2B5EF4-FFF2-40B4-BE49-F238E27FC236}">
                <a16:creationId xmlns:a16="http://schemas.microsoft.com/office/drawing/2014/main" id="{6634675A-BF74-C0DF-50A3-FE384E88115A}"/>
              </a:ext>
            </a:extLst>
          </p:cNvPr>
          <p:cNvSpPr>
            <a:spLocks noGrp="1"/>
          </p:cNvSpPr>
          <p:nvPr>
            <p:ph type="pic" sz="quarter" idx="59"/>
          </p:nvPr>
        </p:nvSpPr>
        <p:spPr/>
        <p:txBody>
          <a:bodyPr/>
          <a:lstStyle/>
          <a:p>
            <a:endParaRPr lang="en-US"/>
          </a:p>
        </p:txBody>
      </p:sp>
      <p:sp>
        <p:nvSpPr>
          <p:cNvPr id="6" name="Picture Placeholder 5">
            <a:extLst>
              <a:ext uri="{FF2B5EF4-FFF2-40B4-BE49-F238E27FC236}">
                <a16:creationId xmlns:a16="http://schemas.microsoft.com/office/drawing/2014/main" id="{EA3C708B-1889-DCD2-F774-B37F1DC1CAAA}"/>
              </a:ext>
            </a:extLst>
          </p:cNvPr>
          <p:cNvSpPr>
            <a:spLocks noGrp="1"/>
          </p:cNvSpPr>
          <p:nvPr>
            <p:ph type="pic" sz="quarter" idx="56"/>
          </p:nvPr>
        </p:nvSpPr>
        <p:spPr/>
        <p:txBody>
          <a:bodyPr/>
          <a:lstStyle/>
          <a:p>
            <a:endParaRPr lang="en-US"/>
          </a:p>
        </p:txBody>
      </p:sp>
    </p:spTree>
    <p:extLst>
      <p:ext uri="{BB962C8B-B14F-4D97-AF65-F5344CB8AC3E}">
        <p14:creationId xmlns:p14="http://schemas.microsoft.com/office/powerpoint/2010/main" val="2535357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705</TotalTime>
  <Words>375</Words>
  <Application>Microsoft Macintosh PowerPoint</Application>
  <PresentationFormat>A4 Paper (210x297 mm)</PresentationFormat>
  <Paragraphs>26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Shirin Gholamian</dc:creator>
  <dc:description/>
  <cp:lastModifiedBy>Gholamian, Shirin</cp:lastModifiedBy>
  <cp:revision>36</cp:revision>
  <cp:lastPrinted>2023-11-23T14:16:52Z</cp:lastPrinted>
  <dcterms:created xsi:type="dcterms:W3CDTF">2021-11-26T16:38:51Z</dcterms:created>
  <dcterms:modified xsi:type="dcterms:W3CDTF">2024-07-12T12:59:13Z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Information Classification: General</vt:lpwstr>
  </property>
  <property fmtid="{D5CDD505-2E9C-101B-9397-08002B2CF9AE}" pid="4" name="MSIP_Label_e1b4a6d7-967f-4d55-9d13-d94940dabb24_Enabled">
    <vt:lpwstr>true</vt:lpwstr>
  </property>
  <property fmtid="{D5CDD505-2E9C-101B-9397-08002B2CF9AE}" pid="5" name="MSIP_Label_e1b4a6d7-967f-4d55-9d13-d94940dabb24_SetDate">
    <vt:lpwstr>2023-11-21T20:32:24Z</vt:lpwstr>
  </property>
  <property fmtid="{D5CDD505-2E9C-101B-9397-08002B2CF9AE}" pid="6" name="MSIP_Label_e1b4a6d7-967f-4d55-9d13-d94940dabb24_Method">
    <vt:lpwstr>Privileged</vt:lpwstr>
  </property>
  <property fmtid="{D5CDD505-2E9C-101B-9397-08002B2CF9AE}" pid="7" name="MSIP_Label_e1b4a6d7-967f-4d55-9d13-d94940dabb24_Name">
    <vt:lpwstr>e1b4a6d7-967f-4d55-9d13-d94940dabb24</vt:lpwstr>
  </property>
  <property fmtid="{D5CDD505-2E9C-101B-9397-08002B2CF9AE}" pid="8" name="MSIP_Label_e1b4a6d7-967f-4d55-9d13-d94940dabb24_SiteId">
    <vt:lpwstr>2567d566-604c-408a-8a60-55d0dc9d9d6b</vt:lpwstr>
  </property>
  <property fmtid="{D5CDD505-2E9C-101B-9397-08002B2CF9AE}" pid="9" name="MSIP_Label_e1b4a6d7-967f-4d55-9d13-d94940dabb24_ActionId">
    <vt:lpwstr>0a114e78-e89c-4ab4-a000-e0b767b13fb2</vt:lpwstr>
  </property>
  <property fmtid="{D5CDD505-2E9C-101B-9397-08002B2CF9AE}" pid="10" name="MSIP_Label_e1b4a6d7-967f-4d55-9d13-d94940dabb24_ContentBits">
    <vt:lpwstr>0</vt:lpwstr>
  </property>
</Properties>
</file>