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0" r:id="rId3"/>
    <p:sldId id="259" r:id="rId4"/>
    <p:sldId id="263" r:id="rId5"/>
    <p:sldId id="261" r:id="rId6"/>
    <p:sldId id="264" r:id="rId7"/>
    <p:sldId id="262" r:id="rId8"/>
    <p:sldId id="265" r:id="rId9"/>
    <p:sldId id="266" r:id="rId10"/>
    <p:sldId id="267" r:id="rId11"/>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91D7"/>
    <a:srgbClr val="0391DA"/>
    <a:srgbClr val="005375"/>
    <a:srgbClr val="212E3D"/>
    <a:srgbClr val="EDF9FF"/>
    <a:srgbClr val="A0918B"/>
    <a:srgbClr val="F6F4EE"/>
    <a:srgbClr val="D9D3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18"/>
    <p:restoredTop sz="94694"/>
  </p:normalViewPr>
  <p:slideViewPr>
    <p:cSldViewPr>
      <p:cViewPr varScale="1">
        <p:scale>
          <a:sx n="81" d="100"/>
          <a:sy n="81" d="100"/>
        </p:scale>
        <p:origin x="36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A44D2E-1D67-B9C7-2807-A55524BF3253}"/>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a:extLst>
              <a:ext uri="{FF2B5EF4-FFF2-40B4-BE49-F238E27FC236}">
                <a16:creationId xmlns:a16="http://schemas.microsoft.com/office/drawing/2014/main" id="{52460195-73DE-4E7F-B756-7DBB36C8FBAC}"/>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6277DE5C-9F94-FC4A-97AE-B13EB87C3A10}" type="datetime1">
              <a:rPr lang="en-US"/>
              <a:pPr lvl="0"/>
              <a:t>7/12/24</a:t>
            </a:fld>
            <a:endParaRPr lang="en-US"/>
          </a:p>
        </p:txBody>
      </p:sp>
      <p:sp>
        <p:nvSpPr>
          <p:cNvPr id="4" name="Slide Image Placeholder 3">
            <a:extLst>
              <a:ext uri="{FF2B5EF4-FFF2-40B4-BE49-F238E27FC236}">
                <a16:creationId xmlns:a16="http://schemas.microsoft.com/office/drawing/2014/main" id="{AD6776E2-976B-591D-E938-27CBA3237E7B}"/>
              </a:ext>
            </a:extLst>
          </p:cNvPr>
          <p:cNvSpPr>
            <a:spLocks noGrp="1" noRot="1" noChangeAspect="1"/>
          </p:cNvSpPr>
          <p:nvPr>
            <p:ph type="sldImg" idx="2"/>
          </p:nvPr>
        </p:nvSpPr>
        <p:spPr>
          <a:xfrm>
            <a:off x="2360615" y="1143000"/>
            <a:ext cx="2136779" cy="3086100"/>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888AFAEC-302C-8AD1-F060-4BB60187261C}"/>
              </a:ext>
            </a:extLst>
          </p:cNvPr>
          <p:cNvSpPr txBox="1">
            <a:spLocks noGrp="1"/>
          </p:cNvSpPr>
          <p:nvPr>
            <p:ph type="body" sz="quarter" idx="3"/>
          </p:nvPr>
        </p:nvSpPr>
        <p:spPr>
          <a:xfrm>
            <a:off x="685800" y="4400550"/>
            <a:ext cx="5486400" cy="3600450"/>
          </a:xfrm>
          <a:prstGeom prst="rect">
            <a:avLst/>
          </a:prstGeom>
          <a:noFill/>
          <a:ln>
            <a:noFill/>
          </a:ln>
        </p:spPr>
        <p:txBody>
          <a:bodyPr vert="horz" wrap="square" lIns="91440" tIns="45720" rIns="91440" bIns="45720" anchor="t" anchorCtr="0" compatLnSpc="1">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BAC6EC27-7C11-5BF8-2724-F25A2932C030}"/>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a:extLst>
              <a:ext uri="{FF2B5EF4-FFF2-40B4-BE49-F238E27FC236}">
                <a16:creationId xmlns:a16="http://schemas.microsoft.com/office/drawing/2014/main" id="{29D06A6E-105B-EE91-9B81-DD03247725D7}"/>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33392BD0-B4EC-8643-BA15-27370A3D642E}" type="slidenum">
              <a:t>‹#›</a:t>
            </a:fld>
            <a:endParaRPr lang="en-US"/>
          </a:p>
        </p:txBody>
      </p:sp>
    </p:spTree>
    <p:extLst>
      <p:ext uri="{BB962C8B-B14F-4D97-AF65-F5344CB8AC3E}">
        <p14:creationId xmlns:p14="http://schemas.microsoft.com/office/powerpoint/2010/main" val="3848413313"/>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C80EA-DA72-CD26-CD52-E3CDD11FD832}"/>
              </a:ext>
            </a:extLst>
          </p:cNvPr>
          <p:cNvSpPr>
            <a:spLocks noGrp="1" noRot="1" noChangeAspect="1"/>
          </p:cNvSpPr>
          <p:nvPr>
            <p:ph type="sldImg"/>
          </p:nvPr>
        </p:nvSpPr>
        <p:spPr>
          <a:xfrm>
            <a:off x="2360613" y="1143000"/>
            <a:ext cx="2136775" cy="3086100"/>
          </a:xfrm>
        </p:spPr>
      </p:sp>
      <p:sp>
        <p:nvSpPr>
          <p:cNvPr id="3" name="Notes Placeholder 2">
            <a:extLst>
              <a:ext uri="{FF2B5EF4-FFF2-40B4-BE49-F238E27FC236}">
                <a16:creationId xmlns:a16="http://schemas.microsoft.com/office/drawing/2014/main" id="{BFAB59DD-7CBE-CB20-51DF-D155E69AC18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A2350AA-92B9-A333-A043-5D3FF223974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3F26707-C6C5-EE4E-B5C9-477314C52341}" type="slidenum">
              <a:t>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49638-8E68-9D91-B0B1-F6C7C117EB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DC702-EF1A-6E23-3C38-BCEE7257FAA9}"/>
              </a:ext>
            </a:extLst>
          </p:cNvPr>
          <p:cNvSpPr>
            <a:spLocks noGrp="1" noRot="1" noChangeAspect="1"/>
          </p:cNvSpPr>
          <p:nvPr>
            <p:ph type="sldImg"/>
          </p:nvPr>
        </p:nvSpPr>
        <p:spPr>
          <a:xfrm>
            <a:off x="2360613" y="1143000"/>
            <a:ext cx="2136775" cy="3086100"/>
          </a:xfrm>
        </p:spPr>
      </p:sp>
      <p:sp>
        <p:nvSpPr>
          <p:cNvPr id="3" name="Notes Placeholder 2">
            <a:extLst>
              <a:ext uri="{FF2B5EF4-FFF2-40B4-BE49-F238E27FC236}">
                <a16:creationId xmlns:a16="http://schemas.microsoft.com/office/drawing/2014/main" id="{BF2124F1-DE8F-9C3E-F647-956C1655088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219E75D-0EDF-98A3-8473-5B81187088E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3F26707-C6C5-EE4E-B5C9-477314C52341}" type="slidenum">
              <a:t>5</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401301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449AC-D6AB-1252-48BB-A2F492BD0B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AA03A-71DF-B8E5-A3BB-6A572B94D2C9}"/>
              </a:ext>
            </a:extLst>
          </p:cNvPr>
          <p:cNvSpPr>
            <a:spLocks noGrp="1" noRot="1" noChangeAspect="1"/>
          </p:cNvSpPr>
          <p:nvPr>
            <p:ph type="sldImg"/>
          </p:nvPr>
        </p:nvSpPr>
        <p:spPr>
          <a:xfrm>
            <a:off x="2360613" y="1143000"/>
            <a:ext cx="2136775" cy="3086100"/>
          </a:xfrm>
        </p:spPr>
      </p:sp>
      <p:sp>
        <p:nvSpPr>
          <p:cNvPr id="3" name="Notes Placeholder 2">
            <a:extLst>
              <a:ext uri="{FF2B5EF4-FFF2-40B4-BE49-F238E27FC236}">
                <a16:creationId xmlns:a16="http://schemas.microsoft.com/office/drawing/2014/main" id="{E1A9F927-3D14-6685-4275-98487015F09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B1D1861-DD9E-9CD4-C877-EB23F9ADFEC2}"/>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3F26707-C6C5-EE4E-B5C9-477314C52341}" type="slidenum">
              <a:t>6</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1671234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C80EA-DA72-CD26-CD52-E3CDD11FD832}"/>
              </a:ext>
            </a:extLst>
          </p:cNvPr>
          <p:cNvSpPr>
            <a:spLocks noGrp="1" noRot="1" noChangeAspect="1"/>
          </p:cNvSpPr>
          <p:nvPr>
            <p:ph type="sldImg"/>
          </p:nvPr>
        </p:nvSpPr>
        <p:spPr>
          <a:xfrm>
            <a:off x="2360613" y="1143000"/>
            <a:ext cx="2136775" cy="3086100"/>
          </a:xfrm>
        </p:spPr>
      </p:sp>
      <p:sp>
        <p:nvSpPr>
          <p:cNvPr id="3" name="Notes Placeholder 2">
            <a:extLst>
              <a:ext uri="{FF2B5EF4-FFF2-40B4-BE49-F238E27FC236}">
                <a16:creationId xmlns:a16="http://schemas.microsoft.com/office/drawing/2014/main" id="{BFAB59DD-7CBE-CB20-51DF-D155E69AC18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A2350AA-92B9-A333-A043-5D3FF223974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3F26707-C6C5-EE4E-B5C9-477314C52341}" type="slidenum">
              <a:t>9</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724589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C80EA-DA72-CD26-CD52-E3CDD11FD832}"/>
              </a:ext>
            </a:extLst>
          </p:cNvPr>
          <p:cNvSpPr>
            <a:spLocks noGrp="1" noRot="1" noChangeAspect="1"/>
          </p:cNvSpPr>
          <p:nvPr>
            <p:ph type="sldImg"/>
          </p:nvPr>
        </p:nvSpPr>
        <p:spPr>
          <a:xfrm>
            <a:off x="2360613" y="1143000"/>
            <a:ext cx="2136775" cy="3086100"/>
          </a:xfrm>
        </p:spPr>
      </p:sp>
      <p:sp>
        <p:nvSpPr>
          <p:cNvPr id="3" name="Notes Placeholder 2">
            <a:extLst>
              <a:ext uri="{FF2B5EF4-FFF2-40B4-BE49-F238E27FC236}">
                <a16:creationId xmlns:a16="http://schemas.microsoft.com/office/drawing/2014/main" id="{BFAB59DD-7CBE-CB20-51DF-D155E69AC18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A2350AA-92B9-A333-A043-5D3FF223974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3F26707-C6C5-EE4E-B5C9-477314C52341}" type="slidenum">
              <a:t>10</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8084889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D9D3D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5E1CAD5-71B9-7747-9F05-4838514755EE}"/>
              </a:ext>
            </a:extLst>
          </p:cNvPr>
          <p:cNvSpPr>
            <a:spLocks noGrp="1"/>
          </p:cNvSpPr>
          <p:nvPr>
            <p:ph type="pic" sz="quarter" idx="10"/>
          </p:nvPr>
        </p:nvSpPr>
        <p:spPr>
          <a:xfrm>
            <a:off x="0" y="-18738"/>
            <a:ext cx="6858000" cy="7562538"/>
          </a:xfrm>
          <a:prstGeom prst="rect">
            <a:avLst/>
          </a:prstGeom>
          <a:blipFill>
            <a:blip r:embed="rId2"/>
            <a:tile tx="0" ty="0" sx="100000" sy="100000" flip="none" algn="tl"/>
          </a:blipFill>
        </p:spPr>
        <p:txBody>
          <a:bodyPr/>
          <a:lstStyle/>
          <a:p>
            <a:endParaRPr lang="en-US" dirty="0"/>
          </a:p>
        </p:txBody>
      </p:sp>
      <p:sp>
        <p:nvSpPr>
          <p:cNvPr id="2" name="Picture Placeholder 7">
            <a:extLst>
              <a:ext uri="{FF2B5EF4-FFF2-40B4-BE49-F238E27FC236}">
                <a16:creationId xmlns:a16="http://schemas.microsoft.com/office/drawing/2014/main" id="{5B391C89-E38D-C768-EF8C-EEF915ABEDCA}"/>
              </a:ext>
            </a:extLst>
          </p:cNvPr>
          <p:cNvSpPr>
            <a:spLocks noGrp="1"/>
          </p:cNvSpPr>
          <p:nvPr>
            <p:ph type="pic" sz="quarter" idx="11"/>
          </p:nvPr>
        </p:nvSpPr>
        <p:spPr>
          <a:xfrm>
            <a:off x="0" y="7543800"/>
            <a:ext cx="6858000" cy="2362200"/>
          </a:xfrm>
          <a:prstGeom prst="rect">
            <a:avLst/>
          </a:prstGeom>
          <a:blipFill>
            <a:blip r:embed="rId2"/>
            <a:tile tx="0" ty="0" sx="100000" sy="100000" flip="none" algn="tl"/>
          </a:blipFill>
        </p:spPr>
        <p:txBody>
          <a:bodyPr/>
          <a:lstStyle/>
          <a:p>
            <a:endParaRPr lang="en-US" dirty="0"/>
          </a:p>
        </p:txBody>
      </p:sp>
    </p:spTree>
    <p:extLst>
      <p:ext uri="{BB962C8B-B14F-4D97-AF65-F5344CB8AC3E}">
        <p14:creationId xmlns:p14="http://schemas.microsoft.com/office/powerpoint/2010/main" val="1622663957"/>
      </p:ext>
    </p:extLst>
  </p:cSld>
  <p:clrMapOvr>
    <a:masterClrMapping/>
  </p:clrMapOvr>
  <p:hf sldNum="0" hdr="0" ftr="0" dt="0"/>
  <p:extLst>
    <p:ext uri="{DCECCB84-F9BA-43D5-87BE-67443E8EF086}">
      <p15:sldGuideLst xmlns:p15="http://schemas.microsoft.com/office/powerpoint/2012/main">
        <p15:guide id="1" orient="horz" pos="288" userDrawn="1">
          <p15:clr>
            <a:srgbClr val="FBAE40"/>
          </p15:clr>
        </p15:guide>
        <p15:guide id="2" pos="288" userDrawn="1">
          <p15:clr>
            <a:srgbClr val="FBAE40"/>
          </p15:clr>
        </p15:guide>
        <p15:guide id="3" pos="4032" userDrawn="1">
          <p15:clr>
            <a:srgbClr val="FBAE40"/>
          </p15:clr>
        </p15:guide>
        <p15:guide id="4" orient="horz" pos="595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49775"/>
      </p:ext>
    </p:extLst>
  </p:cSld>
  <p:clrMapOvr>
    <a:masterClrMapping/>
  </p:clrMapOvr>
  <p:hf sldNum="0" hdr="0" ftr="0" dt="0"/>
  <p:extLst>
    <p:ext uri="{DCECCB84-F9BA-43D5-87BE-67443E8EF086}">
      <p15:sldGuideLst xmlns:p15="http://schemas.microsoft.com/office/powerpoint/2012/main">
        <p15:guide id="1" orient="horz" pos="288" userDrawn="1">
          <p15:clr>
            <a:srgbClr val="FBAE40"/>
          </p15:clr>
        </p15:guide>
        <p15:guide id="2" pos="288" userDrawn="1">
          <p15:clr>
            <a:srgbClr val="FBAE40"/>
          </p15:clr>
        </p15:guide>
        <p15:guide id="3" pos="4032" userDrawn="1">
          <p15:clr>
            <a:srgbClr val="FBAE40"/>
          </p15:clr>
        </p15:guide>
        <p15:guide id="4" orient="horz" pos="595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A0918B"/>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4142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D9D3D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180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F6F4E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80457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1B0E1B-F0FD-2DFD-DC28-1487983D989B}"/>
              </a:ext>
            </a:extLst>
          </p:cNvPr>
          <p:cNvSpPr txBox="1">
            <a:spLocks noGrp="1"/>
          </p:cNvSpPr>
          <p:nvPr>
            <p:ph type="title"/>
          </p:nvPr>
        </p:nvSpPr>
        <p:spPr>
          <a:xfrm>
            <a:off x="471492" y="527407"/>
            <a:ext cx="5915025" cy="1914698"/>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80D4EAF3-C437-8ABF-1988-7E5701B684EC}"/>
              </a:ext>
            </a:extLst>
          </p:cNvPr>
          <p:cNvSpPr txBox="1">
            <a:spLocks noGrp="1"/>
          </p:cNvSpPr>
          <p:nvPr>
            <p:ph type="body" idx="1"/>
          </p:nvPr>
        </p:nvSpPr>
        <p:spPr>
          <a:xfrm>
            <a:off x="471492" y="2637010"/>
            <a:ext cx="5915025" cy="6285265"/>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B30C2-450F-4EDF-09BD-AAC5C0F83E15}"/>
              </a:ext>
            </a:extLst>
          </p:cNvPr>
          <p:cNvSpPr txBox="1">
            <a:spLocks noGrp="1"/>
          </p:cNvSpPr>
          <p:nvPr>
            <p:ph type="dt" sz="half" idx="2"/>
          </p:nvPr>
        </p:nvSpPr>
        <p:spPr>
          <a:xfrm>
            <a:off x="471492" y="9181398"/>
            <a:ext cx="1543050" cy="527398"/>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GB" sz="900" b="0" i="0" u="none" strike="noStrike" kern="1200" cap="none" spc="0" baseline="0">
                <a:solidFill>
                  <a:srgbClr val="898989"/>
                </a:solidFill>
                <a:uFillTx/>
                <a:latin typeface="Calibri"/>
              </a:defRPr>
            </a:lvl1pPr>
          </a:lstStyle>
          <a:p>
            <a:pPr lvl="0"/>
            <a:fld id="{2C9CE85C-901A-434D-9809-54671D59325C}" type="datetime1">
              <a:rPr lang="en-GB"/>
              <a:pPr lvl="0"/>
              <a:t>12/07/2024</a:t>
            </a:fld>
            <a:endParaRPr lang="en-GB"/>
          </a:p>
        </p:txBody>
      </p:sp>
      <p:sp>
        <p:nvSpPr>
          <p:cNvPr id="5" name="Footer Placeholder 4">
            <a:extLst>
              <a:ext uri="{FF2B5EF4-FFF2-40B4-BE49-F238E27FC236}">
                <a16:creationId xmlns:a16="http://schemas.microsoft.com/office/drawing/2014/main" id="{8F18821D-EA9E-F3B3-4A15-9C18F6B31B3A}"/>
              </a:ext>
            </a:extLst>
          </p:cNvPr>
          <p:cNvSpPr txBox="1">
            <a:spLocks noGrp="1"/>
          </p:cNvSpPr>
          <p:nvPr>
            <p:ph type="ftr" sz="quarter" idx="3"/>
          </p:nvPr>
        </p:nvSpPr>
        <p:spPr>
          <a:xfrm>
            <a:off x="2271717" y="9181398"/>
            <a:ext cx="2314575" cy="527398"/>
          </a:xfrm>
          <a:prstGeom prst="rect">
            <a:avLst/>
          </a:prstGeom>
          <a:noFill/>
          <a:ln>
            <a:noFill/>
          </a:ln>
        </p:spPr>
        <p:txBody>
          <a:bodyPr vert="horz" wrap="square" lIns="91440" tIns="45720" rIns="91440" bIns="45720" anchor="ctr" anchorCtr="1" compatLnSpc="1">
            <a:noAutofit/>
          </a:bodyPr>
          <a:lstStyle>
            <a:lvl1pPr marL="0" marR="0" lvl="0" indent="0" algn="ctr" defTabSz="457200" rtl="0" fontAlgn="auto" hangingPunct="1">
              <a:lnSpc>
                <a:spcPct val="100000"/>
              </a:lnSpc>
              <a:spcBef>
                <a:spcPts val="0"/>
              </a:spcBef>
              <a:spcAft>
                <a:spcPts val="0"/>
              </a:spcAft>
              <a:buNone/>
              <a:tabLst/>
              <a:defRPr lang="en-GB" sz="9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BC41BB0D-5E55-383D-A479-CEFF52B20D3B}"/>
              </a:ext>
            </a:extLst>
          </p:cNvPr>
          <p:cNvSpPr txBox="1">
            <a:spLocks noGrp="1"/>
          </p:cNvSpPr>
          <p:nvPr>
            <p:ph type="sldNum" sz="quarter" idx="4"/>
          </p:nvPr>
        </p:nvSpPr>
        <p:spPr>
          <a:xfrm>
            <a:off x="4843467" y="9181398"/>
            <a:ext cx="1543050" cy="527398"/>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GB" sz="900" b="0" i="0" u="none" strike="noStrike" kern="1200" cap="none" spc="0" baseline="0">
                <a:solidFill>
                  <a:srgbClr val="898989"/>
                </a:solidFill>
                <a:uFillTx/>
                <a:latin typeface="Calibri"/>
              </a:defRPr>
            </a:lvl1pPr>
          </a:lstStyle>
          <a:p>
            <a:pPr lvl="0"/>
            <a:fld id="{80492DF7-DF78-9C42-8F6E-77E0E8E40D9A}" type="slidenum">
              <a:t>‹#›</a:t>
            </a:fld>
            <a:endParaRPr lang="en-GB"/>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0" r:id="rId3"/>
    <p:sldLayoutId id="2147483651" r:id="rId4"/>
    <p:sldLayoutId id="2147483652" r:id="rId5"/>
  </p:sldLayoutIdLst>
  <p:txStyles>
    <p:titleStyle>
      <a:lvl1pPr marL="0" marR="0" lvl="0" indent="0" algn="l" defTabSz="685800" rtl="0" fontAlgn="auto" hangingPunct="1">
        <a:lnSpc>
          <a:spcPct val="90000"/>
        </a:lnSpc>
        <a:spcBef>
          <a:spcPts val="0"/>
        </a:spcBef>
        <a:spcAft>
          <a:spcPts val="0"/>
        </a:spcAft>
        <a:buNone/>
        <a:tabLst/>
        <a:defRPr lang="en-US" sz="3300" b="0" i="0" u="none" strike="noStrike" kern="1200" cap="none" spc="0" baseline="0">
          <a:solidFill>
            <a:srgbClr val="000000"/>
          </a:solidFill>
          <a:uFillTx/>
          <a:latin typeface="Calibri Light"/>
        </a:defRPr>
      </a:lvl1pPr>
    </p:titleStyle>
    <p:bodyStyle>
      <a:lvl1pPr marL="171450" marR="0" lvl="0" indent="-171450" algn="l" defTabSz="685800" rtl="0" fontAlgn="auto" hangingPunct="1">
        <a:lnSpc>
          <a:spcPct val="90000"/>
        </a:lnSpc>
        <a:spcBef>
          <a:spcPts val="750"/>
        </a:spcBef>
        <a:spcAft>
          <a:spcPts val="0"/>
        </a:spcAft>
        <a:buSzPct val="100000"/>
        <a:buFont typeface="Arial" pitchFamily="34"/>
        <a:buChar char="•"/>
        <a:tabLst/>
        <a:defRPr lang="en-US" sz="2100" b="0" i="0" u="none" strike="noStrike" kern="1200" cap="none" spc="0" baseline="0">
          <a:solidFill>
            <a:srgbClr val="000000"/>
          </a:solidFill>
          <a:uFillTx/>
          <a:latin typeface="Calibri"/>
        </a:defRPr>
      </a:lvl1pPr>
      <a:lvl2pPr marL="514350" marR="0" lvl="1" indent="-171450" algn="l" defTabSz="685800" rtl="0" fontAlgn="auto" hangingPunct="1">
        <a:lnSpc>
          <a:spcPct val="90000"/>
        </a:lnSpc>
        <a:spcBef>
          <a:spcPts val="375"/>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2pPr>
      <a:lvl3pPr marL="857250" marR="0" lvl="2" indent="-171450" algn="l" defTabSz="685800" rtl="0" fontAlgn="auto" hangingPunct="1">
        <a:lnSpc>
          <a:spcPct val="90000"/>
        </a:lnSpc>
        <a:spcBef>
          <a:spcPts val="375"/>
        </a:spcBef>
        <a:spcAft>
          <a:spcPts val="0"/>
        </a:spcAft>
        <a:buSzPct val="100000"/>
        <a:buFont typeface="Arial" pitchFamily="34"/>
        <a:buChar char="•"/>
        <a:tabLst/>
        <a:defRPr lang="en-US" sz="1500" b="0" i="0" u="none" strike="noStrike" kern="1200" cap="none" spc="0" baseline="0">
          <a:solidFill>
            <a:srgbClr val="000000"/>
          </a:solidFill>
          <a:uFillTx/>
          <a:latin typeface="Calibri"/>
        </a:defRPr>
      </a:lvl3pPr>
      <a:lvl4pPr marL="1200150" marR="0" lvl="3"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rgbClr val="000000"/>
          </a:solidFill>
          <a:uFillTx/>
          <a:latin typeface="Calibri"/>
        </a:defRPr>
      </a:lvl4pPr>
      <a:lvl5pPr marL="1543050" marR="0" lvl="4" indent="-171450" algn="l" defTabSz="685800" rtl="0" fontAlgn="auto" hangingPunct="1">
        <a:lnSpc>
          <a:spcPct val="90000"/>
        </a:lnSpc>
        <a:spcBef>
          <a:spcPts val="375"/>
        </a:spcBef>
        <a:spcAft>
          <a:spcPts val="0"/>
        </a:spcAft>
        <a:buSzPct val="100000"/>
        <a:buFont typeface="Arial" pitchFamily="34"/>
        <a:buChar char="•"/>
        <a:tabLst/>
        <a:defRPr lang="en-US" sz="135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jpeg"/><Relationship Id="rId7" Type="http://schemas.openxmlformats.org/officeDocument/2006/relationships/image" Target="../media/image8.emf"/><Relationship Id="rId12" Type="http://schemas.openxmlformats.org/officeDocument/2006/relationships/image" Target="../media/image13.emf"/><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svg"/><Relationship Id="rId11" Type="http://schemas.openxmlformats.org/officeDocument/2006/relationships/image" Target="../media/image12.emf"/><Relationship Id="rId5" Type="http://schemas.openxmlformats.org/officeDocument/2006/relationships/image" Target="../media/image6.png"/><Relationship Id="rId10" Type="http://schemas.openxmlformats.org/officeDocument/2006/relationships/image" Target="../media/image11.emf"/><Relationship Id="rId4" Type="http://schemas.openxmlformats.org/officeDocument/2006/relationships/image" Target="../media/image5.emf"/><Relationship Id="rId9" Type="http://schemas.openxmlformats.org/officeDocument/2006/relationships/image" Target="../media/image10.em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maps.app.goo.gl/5AkV3REYekY6katm9"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manuals.plus/cooke-lewis/clcer60a-electric-hob-manual#axzz8SJP2M8UQ" TargetMode="External"/><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manuals.co.uk/bosch/waq24422ii/manual" TargetMode="Externa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www.tripadvisor.co.uk/Attractions-g186402-Activities-Birmingham_West_Midlands_England.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5.emf"/><Relationship Id="rId7"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 Id="rId9"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name="Slide1">
    <p:bg>
      <p:bgPr>
        <a:solidFill>
          <a:srgbClr val="D9D3D1"/>
        </a:solidFill>
        <a:effectLst/>
      </p:bgPr>
    </p:bg>
    <p:spTree>
      <p:nvGrpSpPr>
        <p:cNvPr id="1" name=""/>
        <p:cNvGrpSpPr/>
        <p:nvPr/>
      </p:nvGrpSpPr>
      <p:grpSpPr>
        <a:xfrm>
          <a:off x="0" y="0"/>
          <a:ext cx="0" cy="0"/>
          <a:chOff x="0" y="0"/>
          <a:chExt cx="0" cy="0"/>
        </a:xfrm>
      </p:grpSpPr>
      <p:pic>
        <p:nvPicPr>
          <p:cNvPr id="14" name="Picture Placeholder 13" descr="A living room with a couch and a rug&#10;&#10;Description automatically generated">
            <a:extLst>
              <a:ext uri="{FF2B5EF4-FFF2-40B4-BE49-F238E27FC236}">
                <a16:creationId xmlns:a16="http://schemas.microsoft.com/office/drawing/2014/main" id="{42154E63-28BB-5C40-9CAC-FF0126C8BCD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pic>
        <p:nvPicPr>
          <p:cNvPr id="18" name="Picture Placeholder 17" descr="A living room with a couch and a coffee table&#10;&#10;Description automatically generated">
            <a:extLst>
              <a:ext uri="{FF2B5EF4-FFF2-40B4-BE49-F238E27FC236}">
                <a16:creationId xmlns:a16="http://schemas.microsoft.com/office/drawing/2014/main" id="{F329AB51-4302-042A-079F-8EF7836E941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p:pic>
      <p:sp>
        <p:nvSpPr>
          <p:cNvPr id="20" name="Rectangle 19">
            <a:extLst>
              <a:ext uri="{FF2B5EF4-FFF2-40B4-BE49-F238E27FC236}">
                <a16:creationId xmlns:a16="http://schemas.microsoft.com/office/drawing/2014/main" id="{C93A65EC-6E35-DE47-BDD4-206C210CA932}"/>
              </a:ext>
            </a:extLst>
          </p:cNvPr>
          <p:cNvSpPr/>
          <p:nvPr/>
        </p:nvSpPr>
        <p:spPr>
          <a:xfrm>
            <a:off x="0" y="7293222"/>
            <a:ext cx="6858000" cy="2612778"/>
          </a:xfrm>
          <a:prstGeom prst="rect">
            <a:avLst/>
          </a:prstGeom>
          <a:gradFill flip="none" rotWithShape="1">
            <a:gsLst>
              <a:gs pos="100000">
                <a:srgbClr val="212E3D"/>
              </a:gs>
              <a:gs pos="0">
                <a:srgbClr val="212E3D">
                  <a:alpha val="23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1EE9C6C-184C-EA7B-F82F-1B4C6B6E7123}"/>
              </a:ext>
            </a:extLst>
          </p:cNvPr>
          <p:cNvSpPr/>
          <p:nvPr/>
        </p:nvSpPr>
        <p:spPr>
          <a:xfrm>
            <a:off x="1969693" y="7299707"/>
            <a:ext cx="4888307" cy="750749"/>
          </a:xfrm>
          <a:prstGeom prst="rect">
            <a:avLst/>
          </a:prstGeom>
          <a:solidFill>
            <a:srgbClr val="212E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5C6C532A-72F3-6E7A-B5BB-A230D1F543CC}"/>
              </a:ext>
            </a:extLst>
          </p:cNvPr>
          <p:cNvCxnSpPr>
            <a:cxnSpLocks/>
          </p:cNvCxnSpPr>
          <p:nvPr/>
        </p:nvCxnSpPr>
        <p:spPr>
          <a:xfrm>
            <a:off x="2963706" y="5185511"/>
            <a:ext cx="921180" cy="0"/>
          </a:xfrm>
          <a:prstGeom prst="line">
            <a:avLst/>
          </a:prstGeom>
          <a:ln w="25400">
            <a:solidFill>
              <a:srgbClr val="A0918B"/>
            </a:solidFill>
          </a:ln>
        </p:spPr>
        <p:style>
          <a:lnRef idx="1">
            <a:schemeClr val="accent1"/>
          </a:lnRef>
          <a:fillRef idx="0">
            <a:schemeClr val="accent1"/>
          </a:fillRef>
          <a:effectRef idx="0">
            <a:schemeClr val="accent1"/>
          </a:effectRef>
          <a:fontRef idx="minor">
            <a:schemeClr val="tx1"/>
          </a:fontRef>
        </p:style>
      </p:cxnSp>
      <p:sp>
        <p:nvSpPr>
          <p:cNvPr id="3" name="Rectangle 49">
            <a:extLst>
              <a:ext uri="{FF2B5EF4-FFF2-40B4-BE49-F238E27FC236}">
                <a16:creationId xmlns:a16="http://schemas.microsoft.com/office/drawing/2014/main" id="{B969D6F3-5316-2B7B-21AE-F219EC3395F8}"/>
              </a:ext>
            </a:extLst>
          </p:cNvPr>
          <p:cNvSpPr/>
          <p:nvPr/>
        </p:nvSpPr>
        <p:spPr>
          <a:xfrm rot="16200000">
            <a:off x="7783" y="-2557"/>
            <a:ext cx="6880023" cy="6895589"/>
          </a:xfrm>
          <a:custGeom>
            <a:avLst/>
            <a:gdLst>
              <a:gd name="connsiteX0" fmla="*/ 0 w 5767734"/>
              <a:gd name="connsiteY0" fmla="*/ 0 h 4542895"/>
              <a:gd name="connsiteX1" fmla="*/ 5767734 w 5767734"/>
              <a:gd name="connsiteY1" fmla="*/ 0 h 4542895"/>
              <a:gd name="connsiteX2" fmla="*/ 5767734 w 5767734"/>
              <a:gd name="connsiteY2" fmla="*/ 4542895 h 4542895"/>
              <a:gd name="connsiteX3" fmla="*/ 0 w 5767734"/>
              <a:gd name="connsiteY3" fmla="*/ 4542895 h 4542895"/>
              <a:gd name="connsiteX4" fmla="*/ 0 w 5767734"/>
              <a:gd name="connsiteY4" fmla="*/ 0 h 4542895"/>
              <a:gd name="connsiteX0" fmla="*/ 3162925 w 5767734"/>
              <a:gd name="connsiteY0" fmla="*/ 0 h 7166174"/>
              <a:gd name="connsiteX1" fmla="*/ 5767734 w 5767734"/>
              <a:gd name="connsiteY1" fmla="*/ 2623279 h 7166174"/>
              <a:gd name="connsiteX2" fmla="*/ 5767734 w 5767734"/>
              <a:gd name="connsiteY2" fmla="*/ 7166174 h 7166174"/>
              <a:gd name="connsiteX3" fmla="*/ 0 w 5767734"/>
              <a:gd name="connsiteY3" fmla="*/ 7166174 h 7166174"/>
              <a:gd name="connsiteX4" fmla="*/ 3162925 w 5767734"/>
              <a:gd name="connsiteY4" fmla="*/ 0 h 7166174"/>
              <a:gd name="connsiteX0" fmla="*/ 4272206 w 5767734"/>
              <a:gd name="connsiteY0" fmla="*/ 0 h 7286095"/>
              <a:gd name="connsiteX1" fmla="*/ 5767734 w 5767734"/>
              <a:gd name="connsiteY1" fmla="*/ 2743200 h 7286095"/>
              <a:gd name="connsiteX2" fmla="*/ 5767734 w 5767734"/>
              <a:gd name="connsiteY2" fmla="*/ 7286095 h 7286095"/>
              <a:gd name="connsiteX3" fmla="*/ 0 w 5767734"/>
              <a:gd name="connsiteY3" fmla="*/ 7286095 h 7286095"/>
              <a:gd name="connsiteX4" fmla="*/ 4272206 w 5767734"/>
              <a:gd name="connsiteY4" fmla="*/ 0 h 7286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7734" h="7286095">
                <a:moveTo>
                  <a:pt x="4272206" y="0"/>
                </a:moveTo>
                <a:lnTo>
                  <a:pt x="5767734" y="2743200"/>
                </a:lnTo>
                <a:lnTo>
                  <a:pt x="5767734" y="7286095"/>
                </a:lnTo>
                <a:lnTo>
                  <a:pt x="0" y="7286095"/>
                </a:lnTo>
                <a:lnTo>
                  <a:pt x="4272206" y="0"/>
                </a:lnTo>
                <a:close/>
              </a:path>
            </a:pathLst>
          </a:custGeom>
          <a:solidFill>
            <a:srgbClr val="0591D7">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49">
            <a:extLst>
              <a:ext uri="{FF2B5EF4-FFF2-40B4-BE49-F238E27FC236}">
                <a16:creationId xmlns:a16="http://schemas.microsoft.com/office/drawing/2014/main" id="{09FB1AE6-DBE8-90E4-DE43-92CECF894093}"/>
              </a:ext>
            </a:extLst>
          </p:cNvPr>
          <p:cNvSpPr/>
          <p:nvPr/>
        </p:nvSpPr>
        <p:spPr>
          <a:xfrm rot="16200000">
            <a:off x="631947" y="-130054"/>
            <a:ext cx="6114738" cy="6337370"/>
          </a:xfrm>
          <a:custGeom>
            <a:avLst/>
            <a:gdLst>
              <a:gd name="connsiteX0" fmla="*/ 0 w 5767734"/>
              <a:gd name="connsiteY0" fmla="*/ 0 h 4542895"/>
              <a:gd name="connsiteX1" fmla="*/ 5767734 w 5767734"/>
              <a:gd name="connsiteY1" fmla="*/ 0 h 4542895"/>
              <a:gd name="connsiteX2" fmla="*/ 5767734 w 5767734"/>
              <a:gd name="connsiteY2" fmla="*/ 4542895 h 4542895"/>
              <a:gd name="connsiteX3" fmla="*/ 0 w 5767734"/>
              <a:gd name="connsiteY3" fmla="*/ 4542895 h 4542895"/>
              <a:gd name="connsiteX4" fmla="*/ 0 w 5767734"/>
              <a:gd name="connsiteY4" fmla="*/ 0 h 4542895"/>
              <a:gd name="connsiteX0" fmla="*/ 3162925 w 5767734"/>
              <a:gd name="connsiteY0" fmla="*/ 0 h 7166174"/>
              <a:gd name="connsiteX1" fmla="*/ 5767734 w 5767734"/>
              <a:gd name="connsiteY1" fmla="*/ 2623279 h 7166174"/>
              <a:gd name="connsiteX2" fmla="*/ 5767734 w 5767734"/>
              <a:gd name="connsiteY2" fmla="*/ 7166174 h 7166174"/>
              <a:gd name="connsiteX3" fmla="*/ 0 w 5767734"/>
              <a:gd name="connsiteY3" fmla="*/ 7166174 h 7166174"/>
              <a:gd name="connsiteX4" fmla="*/ 3162925 w 5767734"/>
              <a:gd name="connsiteY4" fmla="*/ 0 h 716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7734" h="7166174">
                <a:moveTo>
                  <a:pt x="3162925" y="0"/>
                </a:moveTo>
                <a:lnTo>
                  <a:pt x="5767734" y="2623279"/>
                </a:lnTo>
                <a:lnTo>
                  <a:pt x="5767734" y="7166174"/>
                </a:lnTo>
                <a:lnTo>
                  <a:pt x="0" y="7166174"/>
                </a:lnTo>
                <a:lnTo>
                  <a:pt x="3162925" y="0"/>
                </a:lnTo>
                <a:close/>
              </a:path>
            </a:pathLst>
          </a:custGeom>
          <a:solidFill>
            <a:srgbClr val="212E3D">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7">
            <a:extLst>
              <a:ext uri="{FF2B5EF4-FFF2-40B4-BE49-F238E27FC236}">
                <a16:creationId xmlns:a16="http://schemas.microsoft.com/office/drawing/2014/main" id="{D79AEF45-4711-5CDB-DC50-4952BD5DCFBB}"/>
              </a:ext>
            </a:extLst>
          </p:cNvPr>
          <p:cNvSpPr txBox="1"/>
          <p:nvPr/>
        </p:nvSpPr>
        <p:spPr>
          <a:xfrm>
            <a:off x="-436179" y="395720"/>
            <a:ext cx="6857999" cy="1238801"/>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algn="r">
              <a:spcBef>
                <a:spcPts val="0"/>
              </a:spcBef>
              <a:spcAft>
                <a:spcPts val="300"/>
              </a:spcAft>
            </a:pPr>
            <a:r>
              <a:rPr lang="en-GB" sz="3600" b="1" dirty="0">
                <a:solidFill>
                  <a:schemeClr val="bg1"/>
                </a:solidFill>
                <a:effectLst/>
                <a:latin typeface="Inter" panose="02000503000000020004" pitchFamily="2" charset="0"/>
                <a:ea typeface="Inter" panose="02000503000000020004" pitchFamily="2" charset="0"/>
              </a:rPr>
              <a:t>Welcome to</a:t>
            </a:r>
            <a:endParaRPr lang="en-US" sz="3600" dirty="0">
              <a:solidFill>
                <a:schemeClr val="bg1"/>
              </a:solidFill>
              <a:effectLst/>
              <a:latin typeface="Inter" panose="02000503000000020004" pitchFamily="2" charset="0"/>
              <a:ea typeface="Inter" panose="02000503000000020004" pitchFamily="2" charset="0"/>
            </a:endParaRPr>
          </a:p>
          <a:p>
            <a:pPr marL="0" marR="0" algn="r">
              <a:spcBef>
                <a:spcPts val="0"/>
              </a:spcBef>
              <a:spcAft>
                <a:spcPts val="300"/>
              </a:spcAft>
            </a:pPr>
            <a:r>
              <a:rPr lang="en-GB" sz="3600" b="1" dirty="0">
                <a:effectLst/>
                <a:latin typeface="Inter" panose="02000503000000020004" pitchFamily="2" charset="0"/>
                <a:ea typeface="Inter" panose="02000503000000020004" pitchFamily="2" charset="0"/>
              </a:rPr>
              <a:t>”Property Name”</a:t>
            </a:r>
            <a:endParaRPr lang="en-US" sz="3600" dirty="0">
              <a:effectLst/>
              <a:latin typeface="Inter" panose="02000503000000020004" pitchFamily="2" charset="0"/>
              <a:ea typeface="Inter" panose="02000503000000020004" pitchFamily="2" charset="0"/>
            </a:endParaRPr>
          </a:p>
        </p:txBody>
      </p:sp>
      <p:sp>
        <p:nvSpPr>
          <p:cNvPr id="12" name="TextBox 17">
            <a:extLst>
              <a:ext uri="{FF2B5EF4-FFF2-40B4-BE49-F238E27FC236}">
                <a16:creationId xmlns:a16="http://schemas.microsoft.com/office/drawing/2014/main" id="{DF5CF3C5-99F0-4678-991E-BDADF25952A7}"/>
              </a:ext>
            </a:extLst>
          </p:cNvPr>
          <p:cNvSpPr txBox="1"/>
          <p:nvPr/>
        </p:nvSpPr>
        <p:spPr>
          <a:xfrm>
            <a:off x="-445587" y="1823539"/>
            <a:ext cx="6867408" cy="2000548"/>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9600" b="1" i="0" u="none" strike="noStrike" kern="1200" cap="none" spc="0" baseline="0" dirty="0">
                <a:solidFill>
                  <a:schemeClr val="bg1"/>
                </a:solidFill>
                <a:uFillTx/>
                <a:latin typeface="Inter" pitchFamily="2"/>
                <a:ea typeface="Inter" pitchFamily="2"/>
              </a:rPr>
              <a:t>Guest</a:t>
            </a:r>
            <a:r>
              <a:rPr lang="en-GB" sz="3600" b="1" i="0" u="none" strike="noStrike" kern="1200" cap="none" spc="0" baseline="0" dirty="0">
                <a:solidFill>
                  <a:schemeClr val="bg1"/>
                </a:solidFill>
                <a:uFillTx/>
                <a:latin typeface="Inter" pitchFamily="2"/>
                <a:ea typeface="Inter" pitchFamily="2"/>
              </a:rPr>
              <a:t> </a:t>
            </a:r>
          </a:p>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dirty="0">
                <a:solidFill>
                  <a:schemeClr val="bg1"/>
                </a:solidFill>
                <a:latin typeface="Inter" pitchFamily="2"/>
                <a:ea typeface="Inter" pitchFamily="2"/>
              </a:rPr>
              <a:t>Handbook &amp; Manual</a:t>
            </a:r>
            <a:endParaRPr lang="en-GB" sz="1400" b="1" i="0" u="none" strike="noStrike" kern="1200" cap="none" spc="0" baseline="0" dirty="0">
              <a:solidFill>
                <a:schemeClr val="bg1"/>
              </a:solidFill>
              <a:uFillTx/>
              <a:latin typeface="Inter" pitchFamily="2"/>
              <a:ea typeface="Inter" pitchFamily="2"/>
            </a:endParaRPr>
          </a:p>
        </p:txBody>
      </p:sp>
      <p:sp>
        <p:nvSpPr>
          <p:cNvPr id="21" name="Rectangle 20">
            <a:extLst>
              <a:ext uri="{FF2B5EF4-FFF2-40B4-BE49-F238E27FC236}">
                <a16:creationId xmlns:a16="http://schemas.microsoft.com/office/drawing/2014/main" id="{75E68CF0-28A0-8899-6638-8B6921F5A91A}"/>
              </a:ext>
            </a:extLst>
          </p:cNvPr>
          <p:cNvSpPr/>
          <p:nvPr/>
        </p:nvSpPr>
        <p:spPr>
          <a:xfrm>
            <a:off x="0" y="7543799"/>
            <a:ext cx="6858000" cy="269457"/>
          </a:xfrm>
          <a:prstGeom prst="rect">
            <a:avLst/>
          </a:prstGeom>
          <a:solidFill>
            <a:srgbClr val="212E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01AFBE18-5172-5051-834B-C10619EAA2CC}"/>
              </a:ext>
            </a:extLst>
          </p:cNvPr>
          <p:cNvPicPr>
            <a:picLocks noChangeAspect="1"/>
          </p:cNvPicPr>
          <p:nvPr/>
        </p:nvPicPr>
        <p:blipFill>
          <a:blip r:embed="rId4"/>
          <a:stretch>
            <a:fillRect/>
          </a:stretch>
        </p:blipFill>
        <p:spPr>
          <a:xfrm>
            <a:off x="4712890" y="7479558"/>
            <a:ext cx="1600202" cy="355601"/>
          </a:xfrm>
          <a:prstGeom prst="rect">
            <a:avLst/>
          </a:prstGeom>
          <a:effectLst>
            <a:outerShdw blurRad="653592" dist="38100" dir="2700000" sx="107000" sy="107000" algn="tl" rotWithShape="0">
              <a:prstClr val="black"/>
            </a:outerShdw>
          </a:effectLst>
        </p:spPr>
      </p:pic>
      <p:grpSp>
        <p:nvGrpSpPr>
          <p:cNvPr id="30" name="Group 29">
            <a:extLst>
              <a:ext uri="{FF2B5EF4-FFF2-40B4-BE49-F238E27FC236}">
                <a16:creationId xmlns:a16="http://schemas.microsoft.com/office/drawing/2014/main" id="{16E7FCA1-73CF-8F3C-4781-5E3477A072F3}"/>
              </a:ext>
            </a:extLst>
          </p:cNvPr>
          <p:cNvGrpSpPr/>
          <p:nvPr/>
        </p:nvGrpSpPr>
        <p:grpSpPr>
          <a:xfrm>
            <a:off x="457199" y="6432192"/>
            <a:ext cx="1600201" cy="2601251"/>
            <a:chOff x="457199" y="4760441"/>
            <a:chExt cx="1600201" cy="2601251"/>
          </a:xfrm>
          <a:effectLst>
            <a:outerShdw blurRad="690507" dist="38100" dir="2700000" algn="tl" rotWithShape="0">
              <a:srgbClr val="005375">
                <a:alpha val="40000"/>
              </a:srgbClr>
            </a:outerShdw>
          </a:effectLst>
        </p:grpSpPr>
        <p:sp>
          <p:nvSpPr>
            <p:cNvPr id="29" name="Rounded Rectangle 28">
              <a:extLst>
                <a:ext uri="{FF2B5EF4-FFF2-40B4-BE49-F238E27FC236}">
                  <a16:creationId xmlns:a16="http://schemas.microsoft.com/office/drawing/2014/main" id="{F3AE7725-D21A-CBD5-6422-E673F60CCCBC}"/>
                </a:ext>
              </a:extLst>
            </p:cNvPr>
            <p:cNvSpPr/>
            <p:nvPr/>
          </p:nvSpPr>
          <p:spPr>
            <a:xfrm>
              <a:off x="457199" y="4760441"/>
              <a:ext cx="1600201" cy="2601251"/>
            </a:xfrm>
            <a:prstGeom prst="roundRect">
              <a:avLst>
                <a:gd name="adj" fmla="val 55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17">
              <a:extLst>
                <a:ext uri="{FF2B5EF4-FFF2-40B4-BE49-F238E27FC236}">
                  <a16:creationId xmlns:a16="http://schemas.microsoft.com/office/drawing/2014/main" id="{22436965-A07D-61EF-7130-349FF6150068}"/>
                </a:ext>
              </a:extLst>
            </p:cNvPr>
            <p:cNvSpPr txBox="1"/>
            <p:nvPr/>
          </p:nvSpPr>
          <p:spPr>
            <a:xfrm>
              <a:off x="636749" y="4915925"/>
              <a:ext cx="1291266" cy="984885"/>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algn="ctr">
                <a:spcBef>
                  <a:spcPts val="0"/>
                </a:spcBef>
                <a:spcAft>
                  <a:spcPts val="300"/>
                </a:spcAft>
              </a:pPr>
              <a:r>
                <a:rPr lang="en-GB" sz="1400" b="1" dirty="0">
                  <a:effectLst/>
                  <a:latin typeface="Inter" panose="02000503000000020004" pitchFamily="2" charset="0"/>
                  <a:ea typeface="Inter" panose="02000503000000020004" pitchFamily="2" charset="0"/>
                </a:rPr>
                <a:t>Scan QR code to get </a:t>
              </a:r>
              <a:r>
                <a:rPr lang="en-GB" sz="1400" b="1" dirty="0">
                  <a:solidFill>
                    <a:srgbClr val="0391DA"/>
                  </a:solidFill>
                  <a:effectLst/>
                  <a:latin typeface="Inter" panose="02000503000000020004" pitchFamily="2" charset="0"/>
                  <a:ea typeface="Inter" panose="02000503000000020004" pitchFamily="2" charset="0"/>
                </a:rPr>
                <a:t>15% off </a:t>
              </a:r>
              <a:r>
                <a:rPr lang="en-GB" sz="1400" b="1" dirty="0">
                  <a:effectLst/>
                  <a:latin typeface="Inter" panose="02000503000000020004" pitchFamily="2" charset="0"/>
                  <a:ea typeface="Inter" panose="02000503000000020004" pitchFamily="2" charset="0"/>
                </a:rPr>
                <a:t>your next stay!</a:t>
              </a:r>
              <a:endParaRPr lang="en-US" sz="1400" b="1" dirty="0">
                <a:effectLst/>
                <a:latin typeface="Inter" panose="02000503000000020004" pitchFamily="2" charset="0"/>
                <a:ea typeface="Inter" panose="02000503000000020004" pitchFamily="2" charset="0"/>
              </a:endParaRPr>
            </a:p>
          </p:txBody>
        </p:sp>
        <p:pic>
          <p:nvPicPr>
            <p:cNvPr id="28" name="Graphic 27">
              <a:extLst>
                <a:ext uri="{FF2B5EF4-FFF2-40B4-BE49-F238E27FC236}">
                  <a16:creationId xmlns:a16="http://schemas.microsoft.com/office/drawing/2014/main" id="{E2AC298A-2EF4-DED6-B260-5C9AD831B5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3734" y="5926812"/>
              <a:ext cx="1291266" cy="1291266"/>
            </a:xfrm>
            <a:prstGeom prst="rect">
              <a:avLst/>
            </a:prstGeom>
          </p:spPr>
        </p:pic>
      </p:grpSp>
      <p:sp>
        <p:nvSpPr>
          <p:cNvPr id="33" name="TextBox 17">
            <a:extLst>
              <a:ext uri="{FF2B5EF4-FFF2-40B4-BE49-F238E27FC236}">
                <a16:creationId xmlns:a16="http://schemas.microsoft.com/office/drawing/2014/main" id="{334A62C6-BBB6-C939-BEF0-39B4602F1732}"/>
              </a:ext>
            </a:extLst>
          </p:cNvPr>
          <p:cNvSpPr txBox="1"/>
          <p:nvPr/>
        </p:nvSpPr>
        <p:spPr>
          <a:xfrm>
            <a:off x="1901578" y="7490415"/>
            <a:ext cx="2423431" cy="369332"/>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algn="r">
              <a:spcBef>
                <a:spcPts val="0"/>
              </a:spcBef>
              <a:spcAft>
                <a:spcPts val="300"/>
              </a:spcAft>
            </a:pPr>
            <a:r>
              <a:rPr lang="en-US" b="1" dirty="0">
                <a:solidFill>
                  <a:schemeClr val="bg1"/>
                </a:solidFill>
                <a:effectLst/>
                <a:latin typeface="Inter SemiBold" panose="02000503000000020004" pitchFamily="2" charset="0"/>
                <a:ea typeface="Inter SemiBold" panose="02000503000000020004" pitchFamily="2" charset="0"/>
              </a:rPr>
              <a:t>Book direct with</a:t>
            </a:r>
          </a:p>
        </p:txBody>
      </p:sp>
      <p:sp>
        <p:nvSpPr>
          <p:cNvPr id="34" name="TextBox 15">
            <a:extLst>
              <a:ext uri="{FF2B5EF4-FFF2-40B4-BE49-F238E27FC236}">
                <a16:creationId xmlns:a16="http://schemas.microsoft.com/office/drawing/2014/main" id="{2FE10A57-855D-5BE9-0C7A-C87D97C13423}"/>
              </a:ext>
            </a:extLst>
          </p:cNvPr>
          <p:cNvSpPr txBox="1"/>
          <p:nvPr/>
        </p:nvSpPr>
        <p:spPr>
          <a:xfrm>
            <a:off x="2213935" y="8068940"/>
            <a:ext cx="4030331" cy="389489"/>
          </a:xfrm>
          <a:prstGeom prst="rect">
            <a:avLst/>
          </a:prstGeom>
          <a:noFill/>
          <a:ln cap="flat">
            <a:noFill/>
          </a:ln>
        </p:spPr>
        <p:txBody>
          <a:bodyPr vert="horz" wrap="square" lIns="91440" tIns="45720" rIns="91440" bIns="45720" anchor="t" anchorCtr="0" compatLnSpc="1">
            <a:spAutoFit/>
          </a:bodyPr>
          <a:lstStyle/>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GB" sz="1400" i="0" u="none" strike="noStrike" kern="1200" cap="none" spc="100" dirty="0" err="1">
                <a:solidFill>
                  <a:schemeClr val="bg1"/>
                </a:solidFill>
                <a:uFillTx/>
                <a:latin typeface="Inter" pitchFamily="2"/>
                <a:ea typeface="Inter" pitchFamily="2"/>
              </a:rPr>
              <a:t>yourcompany.com</a:t>
            </a:r>
            <a:endParaRPr lang="en-GB" sz="1400" i="0" u="none" strike="noStrike" kern="1200" cap="none" spc="100" dirty="0">
              <a:solidFill>
                <a:schemeClr val="bg1"/>
              </a:solidFill>
              <a:uFillTx/>
              <a:latin typeface="Inter" pitchFamily="2"/>
              <a:ea typeface="Inter" pitchFamily="2"/>
            </a:endParaRPr>
          </a:p>
        </p:txBody>
      </p:sp>
      <p:grpSp>
        <p:nvGrpSpPr>
          <p:cNvPr id="2" name="Group 1">
            <a:extLst>
              <a:ext uri="{FF2B5EF4-FFF2-40B4-BE49-F238E27FC236}">
                <a16:creationId xmlns:a16="http://schemas.microsoft.com/office/drawing/2014/main" id="{97B1052C-7AEE-C877-0460-F16189B878CE}"/>
              </a:ext>
            </a:extLst>
          </p:cNvPr>
          <p:cNvGrpSpPr/>
          <p:nvPr/>
        </p:nvGrpSpPr>
        <p:grpSpPr>
          <a:xfrm>
            <a:off x="3557671" y="8543573"/>
            <a:ext cx="1342857" cy="152486"/>
            <a:chOff x="3754966" y="3367490"/>
            <a:chExt cx="1724238" cy="195793"/>
          </a:xfrm>
        </p:grpSpPr>
        <p:pic>
          <p:nvPicPr>
            <p:cNvPr id="5" name="Picture 4">
              <a:extLst>
                <a:ext uri="{FF2B5EF4-FFF2-40B4-BE49-F238E27FC236}">
                  <a16:creationId xmlns:a16="http://schemas.microsoft.com/office/drawing/2014/main" id="{5DBDF2EB-5646-E7F7-0C1C-E64F1F1ECD25}"/>
                </a:ext>
              </a:extLst>
            </p:cNvPr>
            <p:cNvPicPr>
              <a:picLocks noChangeAspect="1"/>
            </p:cNvPicPr>
            <p:nvPr userDrawn="1"/>
          </p:nvPicPr>
          <p:blipFill>
            <a:blip r:embed="rId7"/>
            <a:stretch>
              <a:fillRect/>
            </a:stretch>
          </p:blipFill>
          <p:spPr>
            <a:xfrm>
              <a:off x="3754966" y="3367490"/>
              <a:ext cx="195793" cy="195793"/>
            </a:xfrm>
            <a:prstGeom prst="rect">
              <a:avLst/>
            </a:prstGeom>
          </p:spPr>
        </p:pic>
        <p:pic>
          <p:nvPicPr>
            <p:cNvPr id="6" name="Picture 5">
              <a:extLst>
                <a:ext uri="{FF2B5EF4-FFF2-40B4-BE49-F238E27FC236}">
                  <a16:creationId xmlns:a16="http://schemas.microsoft.com/office/drawing/2014/main" id="{195554C5-ADF0-6E55-9018-04E7F25AAC9D}"/>
                </a:ext>
              </a:extLst>
            </p:cNvPr>
            <p:cNvPicPr>
              <a:picLocks noChangeAspect="1"/>
            </p:cNvPicPr>
            <p:nvPr userDrawn="1"/>
          </p:nvPicPr>
          <p:blipFill>
            <a:blip r:embed="rId8"/>
            <a:stretch>
              <a:fillRect/>
            </a:stretch>
          </p:blipFill>
          <p:spPr>
            <a:xfrm>
              <a:off x="4095166" y="3374288"/>
              <a:ext cx="88876" cy="182196"/>
            </a:xfrm>
            <a:prstGeom prst="rect">
              <a:avLst/>
            </a:prstGeom>
          </p:spPr>
        </p:pic>
        <p:pic>
          <p:nvPicPr>
            <p:cNvPr id="7" name="Picture 6">
              <a:extLst>
                <a:ext uri="{FF2B5EF4-FFF2-40B4-BE49-F238E27FC236}">
                  <a16:creationId xmlns:a16="http://schemas.microsoft.com/office/drawing/2014/main" id="{69D9D6EF-7CF2-6A4E-9007-EBCD0958BD8D}"/>
                </a:ext>
              </a:extLst>
            </p:cNvPr>
            <p:cNvPicPr>
              <a:picLocks noChangeAspect="1"/>
            </p:cNvPicPr>
            <p:nvPr userDrawn="1"/>
          </p:nvPicPr>
          <p:blipFill>
            <a:blip r:embed="rId9"/>
            <a:stretch>
              <a:fillRect/>
            </a:stretch>
          </p:blipFill>
          <p:spPr>
            <a:xfrm>
              <a:off x="4328449" y="3371569"/>
              <a:ext cx="164752" cy="187634"/>
            </a:xfrm>
            <a:prstGeom prst="rect">
              <a:avLst/>
            </a:prstGeom>
          </p:spPr>
        </p:pic>
        <p:pic>
          <p:nvPicPr>
            <p:cNvPr id="8" name="Picture 7">
              <a:extLst>
                <a:ext uri="{FF2B5EF4-FFF2-40B4-BE49-F238E27FC236}">
                  <a16:creationId xmlns:a16="http://schemas.microsoft.com/office/drawing/2014/main" id="{CCA3A0F9-B1F8-CBFA-43DA-FF6F319E66A5}"/>
                </a:ext>
              </a:extLst>
            </p:cNvPr>
            <p:cNvPicPr>
              <a:picLocks noChangeAspect="1"/>
            </p:cNvPicPr>
            <p:nvPr userDrawn="1"/>
          </p:nvPicPr>
          <p:blipFill>
            <a:blip r:embed="rId10"/>
            <a:stretch>
              <a:fillRect/>
            </a:stretch>
          </p:blipFill>
          <p:spPr>
            <a:xfrm>
              <a:off x="4637608" y="3394683"/>
              <a:ext cx="201232" cy="141406"/>
            </a:xfrm>
            <a:prstGeom prst="rect">
              <a:avLst/>
            </a:prstGeom>
          </p:spPr>
        </p:pic>
        <p:pic>
          <p:nvPicPr>
            <p:cNvPr id="9" name="Picture 8">
              <a:extLst>
                <a:ext uri="{FF2B5EF4-FFF2-40B4-BE49-F238E27FC236}">
                  <a16:creationId xmlns:a16="http://schemas.microsoft.com/office/drawing/2014/main" id="{2303E227-F2B3-5EEE-DB52-7B66D08C0E08}"/>
                </a:ext>
              </a:extLst>
            </p:cNvPr>
            <p:cNvPicPr>
              <a:picLocks noChangeAspect="1"/>
            </p:cNvPicPr>
            <p:nvPr userDrawn="1"/>
          </p:nvPicPr>
          <p:blipFill>
            <a:blip r:embed="rId11"/>
            <a:stretch>
              <a:fillRect/>
            </a:stretch>
          </p:blipFill>
          <p:spPr>
            <a:xfrm>
              <a:off x="4983247" y="3371569"/>
              <a:ext cx="187634" cy="187634"/>
            </a:xfrm>
            <a:prstGeom prst="rect">
              <a:avLst/>
            </a:prstGeom>
          </p:spPr>
        </p:pic>
        <p:pic>
          <p:nvPicPr>
            <p:cNvPr id="10" name="Picture 9">
              <a:extLst>
                <a:ext uri="{FF2B5EF4-FFF2-40B4-BE49-F238E27FC236}">
                  <a16:creationId xmlns:a16="http://schemas.microsoft.com/office/drawing/2014/main" id="{3E891463-5B0F-5E2F-3507-E8A77EEA4607}"/>
                </a:ext>
              </a:extLst>
            </p:cNvPr>
            <p:cNvPicPr>
              <a:picLocks noChangeAspect="1"/>
            </p:cNvPicPr>
            <p:nvPr userDrawn="1"/>
          </p:nvPicPr>
          <p:blipFill>
            <a:blip r:embed="rId12"/>
            <a:stretch>
              <a:fillRect/>
            </a:stretch>
          </p:blipFill>
          <p:spPr>
            <a:xfrm>
              <a:off x="5315288" y="3381087"/>
              <a:ext cx="163916" cy="168599"/>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F22384AE-A75F-657D-E926-F0A801B4549A}"/>
              </a:ext>
            </a:extLst>
          </p:cNvPr>
          <p:cNvGrpSpPr/>
          <p:nvPr/>
        </p:nvGrpSpPr>
        <p:grpSpPr>
          <a:xfrm>
            <a:off x="5389965" y="7791465"/>
            <a:ext cx="1019536" cy="1657335"/>
            <a:chOff x="457199" y="4760441"/>
            <a:chExt cx="1600201" cy="2601251"/>
          </a:xfrm>
          <a:effectLst>
            <a:outerShdw blurRad="359720" dist="38100" dir="2700000" algn="tl" rotWithShape="0">
              <a:prstClr val="black">
                <a:alpha val="86496"/>
              </a:prstClr>
            </a:outerShdw>
          </a:effectLst>
        </p:grpSpPr>
        <p:sp>
          <p:nvSpPr>
            <p:cNvPr id="33" name="Rounded Rectangle 32">
              <a:extLst>
                <a:ext uri="{FF2B5EF4-FFF2-40B4-BE49-F238E27FC236}">
                  <a16:creationId xmlns:a16="http://schemas.microsoft.com/office/drawing/2014/main" id="{AAE09FB6-CFBB-40AA-80FB-4D12B86EAE8D}"/>
                </a:ext>
              </a:extLst>
            </p:cNvPr>
            <p:cNvSpPr/>
            <p:nvPr/>
          </p:nvSpPr>
          <p:spPr>
            <a:xfrm>
              <a:off x="457199" y="4760441"/>
              <a:ext cx="1600201" cy="2601251"/>
            </a:xfrm>
            <a:prstGeom prst="roundRect">
              <a:avLst>
                <a:gd name="adj" fmla="val 55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17">
              <a:extLst>
                <a:ext uri="{FF2B5EF4-FFF2-40B4-BE49-F238E27FC236}">
                  <a16:creationId xmlns:a16="http://schemas.microsoft.com/office/drawing/2014/main" id="{D700DA6E-3729-6E19-310C-62AC536CF391}"/>
                </a:ext>
              </a:extLst>
            </p:cNvPr>
            <p:cNvSpPr txBox="1"/>
            <p:nvPr/>
          </p:nvSpPr>
          <p:spPr>
            <a:xfrm>
              <a:off x="636749" y="4915926"/>
              <a:ext cx="1291266" cy="1014441"/>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algn="ctr">
                <a:spcBef>
                  <a:spcPts val="0"/>
                </a:spcBef>
                <a:spcAft>
                  <a:spcPts val="300"/>
                </a:spcAft>
              </a:pPr>
              <a:r>
                <a:rPr lang="en-GB" sz="900" b="1" dirty="0">
                  <a:effectLst/>
                  <a:latin typeface="Inter" panose="02000503000000020004" pitchFamily="2" charset="0"/>
                  <a:ea typeface="Inter" panose="02000503000000020004" pitchFamily="2" charset="0"/>
                </a:rPr>
                <a:t>Scan QR code to get </a:t>
              </a:r>
              <a:r>
                <a:rPr lang="en-GB" sz="900" b="1" dirty="0">
                  <a:solidFill>
                    <a:srgbClr val="0391DA"/>
                  </a:solidFill>
                  <a:effectLst/>
                  <a:latin typeface="Inter" panose="02000503000000020004" pitchFamily="2" charset="0"/>
                  <a:ea typeface="Inter" panose="02000503000000020004" pitchFamily="2" charset="0"/>
                </a:rPr>
                <a:t>15% off </a:t>
              </a:r>
              <a:r>
                <a:rPr lang="en-GB" sz="900" b="1" dirty="0">
                  <a:effectLst/>
                  <a:latin typeface="Inter" panose="02000503000000020004" pitchFamily="2" charset="0"/>
                  <a:ea typeface="Inter" panose="02000503000000020004" pitchFamily="2" charset="0"/>
                </a:rPr>
                <a:t>your next stay!</a:t>
              </a:r>
              <a:endParaRPr lang="en-US" sz="900" b="1" dirty="0">
                <a:effectLst/>
                <a:latin typeface="Inter" panose="02000503000000020004" pitchFamily="2" charset="0"/>
                <a:ea typeface="Inter" panose="02000503000000020004" pitchFamily="2" charset="0"/>
              </a:endParaRPr>
            </a:p>
          </p:txBody>
        </p:sp>
        <p:pic>
          <p:nvPicPr>
            <p:cNvPr id="35" name="Graphic 34">
              <a:extLst>
                <a:ext uri="{FF2B5EF4-FFF2-40B4-BE49-F238E27FC236}">
                  <a16:creationId xmlns:a16="http://schemas.microsoft.com/office/drawing/2014/main" id="{BA95E148-9B9A-C0EC-8983-BBF20487E9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3734" y="5926812"/>
              <a:ext cx="1291266" cy="1291266"/>
            </a:xfrm>
            <a:prstGeom prst="rect">
              <a:avLst/>
            </a:prstGeom>
          </p:spPr>
        </p:pic>
      </p:grpSp>
      <p:sp>
        <p:nvSpPr>
          <p:cNvPr id="2" name="Rectangle 16">
            <a:extLst>
              <a:ext uri="{FF2B5EF4-FFF2-40B4-BE49-F238E27FC236}">
                <a16:creationId xmlns:a16="http://schemas.microsoft.com/office/drawing/2014/main" id="{43AA1964-EA94-CD92-A433-A7BC9F945ECD}"/>
              </a:ext>
            </a:extLst>
          </p:cNvPr>
          <p:cNvSpPr/>
          <p:nvPr/>
        </p:nvSpPr>
        <p:spPr>
          <a:xfrm>
            <a:off x="0" y="4"/>
            <a:ext cx="5276846" cy="9905996"/>
          </a:xfrm>
          <a:prstGeom prst="rect">
            <a:avLst/>
          </a:prstGeom>
          <a:solidFill>
            <a:srgbClr val="212E3D">
              <a:alpha val="95000"/>
            </a:srgbClr>
          </a:solidFill>
          <a:ln cap="flat">
            <a:noFill/>
            <a:prstDash val="solid"/>
          </a:ln>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Inter" pitchFamily="2"/>
              <a:ea typeface="Inter" pitchFamily="2"/>
            </a:endParaRPr>
          </a:p>
        </p:txBody>
      </p:sp>
      <p:sp>
        <p:nvSpPr>
          <p:cNvPr id="3" name="TextBox 13">
            <a:extLst>
              <a:ext uri="{FF2B5EF4-FFF2-40B4-BE49-F238E27FC236}">
                <a16:creationId xmlns:a16="http://schemas.microsoft.com/office/drawing/2014/main" id="{FA6025A6-2AA9-32DB-1358-0271AABFC0DD}"/>
              </a:ext>
            </a:extLst>
          </p:cNvPr>
          <p:cNvSpPr txBox="1"/>
          <p:nvPr/>
        </p:nvSpPr>
        <p:spPr>
          <a:xfrm>
            <a:off x="373074" y="478807"/>
            <a:ext cx="4427525" cy="702308"/>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chemeClr val="bg1"/>
                </a:solidFill>
                <a:effectLst/>
                <a:latin typeface="Arial" panose="020B0604020202020204" pitchFamily="34" charset="0"/>
              </a:rPr>
              <a:t>Flat Number, House No. Street </a:t>
            </a:r>
            <a:r>
              <a:rPr lang="en-US" b="1" dirty="0">
                <a:solidFill>
                  <a:schemeClr val="bg1"/>
                </a:solidFill>
                <a:latin typeface="Arial" panose="020B0604020202020204" pitchFamily="34" charset="0"/>
              </a:rPr>
              <a:t>N</a:t>
            </a:r>
            <a:r>
              <a:rPr lang="en-US" sz="1800" b="1" dirty="0">
                <a:solidFill>
                  <a:schemeClr val="bg1"/>
                </a:solidFill>
                <a:effectLst/>
                <a:latin typeface="Arial" panose="020B0604020202020204" pitchFamily="34" charset="0"/>
              </a:rPr>
              <a:t>ame, Area, Country, Postcode</a:t>
            </a:r>
          </a:p>
        </p:txBody>
      </p:sp>
      <p:sp>
        <p:nvSpPr>
          <p:cNvPr id="5" name="TextBox 15">
            <a:extLst>
              <a:ext uri="{FF2B5EF4-FFF2-40B4-BE49-F238E27FC236}">
                <a16:creationId xmlns:a16="http://schemas.microsoft.com/office/drawing/2014/main" id="{16BA4274-D9D0-6170-9B85-6BEF0A9A6BCC}"/>
              </a:ext>
            </a:extLst>
          </p:cNvPr>
          <p:cNvSpPr txBox="1"/>
          <p:nvPr/>
        </p:nvSpPr>
        <p:spPr>
          <a:xfrm>
            <a:off x="730050" y="2232015"/>
            <a:ext cx="4546652" cy="613886"/>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GB" sz="1200" dirty="0">
                <a:solidFill>
                  <a:schemeClr val="bg1"/>
                </a:solidFill>
                <a:latin typeface="Inter" pitchFamily="2"/>
                <a:ea typeface="Inter" pitchFamily="2"/>
              </a:rPr>
              <a:t>+441234567890</a:t>
            </a: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GB" sz="1200" i="0" u="none" strike="noStrike" kern="1200" cap="none" spc="0" baseline="0" dirty="0" err="1">
                <a:solidFill>
                  <a:schemeClr val="bg1"/>
                </a:solidFill>
                <a:uFillTx/>
                <a:latin typeface="Inter" pitchFamily="2"/>
                <a:ea typeface="Inter" pitchFamily="2"/>
              </a:rPr>
              <a:t>info@yourcompany.com</a:t>
            </a:r>
            <a:endParaRPr lang="en-GB" sz="1200" i="0" u="none" strike="noStrike" kern="1200" cap="none" spc="0" baseline="0" dirty="0">
              <a:solidFill>
                <a:schemeClr val="bg1"/>
              </a:solidFill>
              <a:uFillTx/>
              <a:latin typeface="Inter" pitchFamily="2"/>
              <a:ea typeface="Inter" pitchFamily="2"/>
            </a:endParaRPr>
          </a:p>
        </p:txBody>
      </p:sp>
      <p:cxnSp>
        <p:nvCxnSpPr>
          <p:cNvPr id="10" name="Straight Connector 9">
            <a:extLst>
              <a:ext uri="{FF2B5EF4-FFF2-40B4-BE49-F238E27FC236}">
                <a16:creationId xmlns:a16="http://schemas.microsoft.com/office/drawing/2014/main" id="{FA7A40C1-229B-0E13-273A-CD86B3C92A09}"/>
              </a:ext>
            </a:extLst>
          </p:cNvPr>
          <p:cNvCxnSpPr>
            <a:cxnSpLocks/>
          </p:cNvCxnSpPr>
          <p:nvPr/>
        </p:nvCxnSpPr>
        <p:spPr>
          <a:xfrm>
            <a:off x="457200" y="1371600"/>
            <a:ext cx="921180" cy="0"/>
          </a:xfrm>
          <a:prstGeom prst="line">
            <a:avLst/>
          </a:prstGeom>
          <a:ln w="25400">
            <a:solidFill>
              <a:srgbClr val="0391D7"/>
            </a:solidFill>
          </a:ln>
        </p:spPr>
        <p:style>
          <a:lnRef idx="1">
            <a:schemeClr val="accent1"/>
          </a:lnRef>
          <a:fillRef idx="0">
            <a:schemeClr val="accent1"/>
          </a:fillRef>
          <a:effectRef idx="0">
            <a:schemeClr val="accent1"/>
          </a:effectRef>
          <a:fontRef idx="minor">
            <a:schemeClr val="tx1"/>
          </a:fontRef>
        </p:style>
      </p:cxnSp>
      <p:sp>
        <p:nvSpPr>
          <p:cNvPr id="11" name="TextBox 13">
            <a:extLst>
              <a:ext uri="{FF2B5EF4-FFF2-40B4-BE49-F238E27FC236}">
                <a16:creationId xmlns:a16="http://schemas.microsoft.com/office/drawing/2014/main" id="{6614E546-794F-9BFE-055F-4364D57DA8A0}"/>
              </a:ext>
            </a:extLst>
          </p:cNvPr>
          <p:cNvSpPr txBox="1"/>
          <p:nvPr/>
        </p:nvSpPr>
        <p:spPr>
          <a:xfrm>
            <a:off x="373074" y="1563992"/>
            <a:ext cx="4427525" cy="383759"/>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rgbClr val="0391D7"/>
                </a:solidFill>
                <a:effectLst/>
                <a:latin typeface="Arial" panose="020B0604020202020204" pitchFamily="34" charset="0"/>
              </a:rPr>
              <a:t>Contact Details:</a:t>
            </a:r>
          </a:p>
        </p:txBody>
      </p:sp>
      <p:sp>
        <p:nvSpPr>
          <p:cNvPr id="4" name="TextBox 13">
            <a:extLst>
              <a:ext uri="{FF2B5EF4-FFF2-40B4-BE49-F238E27FC236}">
                <a16:creationId xmlns:a16="http://schemas.microsoft.com/office/drawing/2014/main" id="{FE38A5C5-D9B8-F29F-B86F-B711A532184B}"/>
              </a:ext>
            </a:extLst>
          </p:cNvPr>
          <p:cNvSpPr txBox="1"/>
          <p:nvPr/>
        </p:nvSpPr>
        <p:spPr>
          <a:xfrm>
            <a:off x="373074" y="3319537"/>
            <a:ext cx="3905557" cy="523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dirty="0">
                <a:solidFill>
                  <a:schemeClr val="bg1"/>
                </a:solidFill>
                <a:latin typeface="Inter" panose="02000503000000020004" pitchFamily="2" charset="0"/>
                <a:ea typeface="Inter" panose="02000503000000020004" pitchFamily="2" charset="0"/>
              </a:rPr>
              <a:t>House Rules</a:t>
            </a:r>
            <a:endParaRPr lang="en-GB" sz="2800" b="1" i="0" u="none" strike="noStrike" kern="1200" cap="none" spc="0" baseline="0" dirty="0">
              <a:solidFill>
                <a:schemeClr val="bg1"/>
              </a:solidFill>
              <a:uFillTx/>
              <a:latin typeface="Inter" panose="02000503000000020004" pitchFamily="2" charset="0"/>
              <a:ea typeface="Inter" panose="02000503000000020004" pitchFamily="2" charset="0"/>
            </a:endParaRPr>
          </a:p>
        </p:txBody>
      </p:sp>
      <p:cxnSp>
        <p:nvCxnSpPr>
          <p:cNvPr id="6" name="Straight Connector 5">
            <a:extLst>
              <a:ext uri="{FF2B5EF4-FFF2-40B4-BE49-F238E27FC236}">
                <a16:creationId xmlns:a16="http://schemas.microsoft.com/office/drawing/2014/main" id="{263E6349-945D-8F99-E79A-95B167558622}"/>
              </a:ext>
            </a:extLst>
          </p:cNvPr>
          <p:cNvCxnSpPr>
            <a:cxnSpLocks/>
          </p:cNvCxnSpPr>
          <p:nvPr/>
        </p:nvCxnSpPr>
        <p:spPr>
          <a:xfrm>
            <a:off x="476246" y="4055751"/>
            <a:ext cx="921180" cy="0"/>
          </a:xfrm>
          <a:prstGeom prst="line">
            <a:avLst/>
          </a:prstGeom>
          <a:ln w="25400">
            <a:solidFill>
              <a:srgbClr val="0391D7"/>
            </a:solidFill>
          </a:ln>
        </p:spPr>
        <p:style>
          <a:lnRef idx="1">
            <a:schemeClr val="accent1"/>
          </a:lnRef>
          <a:fillRef idx="0">
            <a:schemeClr val="accent1"/>
          </a:fillRef>
          <a:effectRef idx="0">
            <a:schemeClr val="accent1"/>
          </a:effectRef>
          <a:fontRef idx="minor">
            <a:schemeClr val="tx1"/>
          </a:fontRef>
        </p:style>
      </p:cxnSp>
      <p:sp>
        <p:nvSpPr>
          <p:cNvPr id="9" name="TextBox 14">
            <a:extLst>
              <a:ext uri="{FF2B5EF4-FFF2-40B4-BE49-F238E27FC236}">
                <a16:creationId xmlns:a16="http://schemas.microsoft.com/office/drawing/2014/main" id="{3DBF1C5E-EAD8-81C6-F952-B37213138F66}"/>
              </a:ext>
            </a:extLst>
          </p:cNvPr>
          <p:cNvSpPr txBox="1"/>
          <p:nvPr/>
        </p:nvSpPr>
        <p:spPr>
          <a:xfrm>
            <a:off x="381000" y="4258512"/>
            <a:ext cx="4529123" cy="5181162"/>
          </a:xfrm>
          <a:prstGeom prst="rect">
            <a:avLst/>
          </a:prstGeom>
          <a:noFill/>
          <a:ln cap="flat">
            <a:noFill/>
          </a:ln>
        </p:spPr>
        <p:txBody>
          <a:bodyPr vert="horz" wrap="square" lIns="91440" tIns="45720" rIns="91440" bIns="45720" anchor="t" anchorCtr="0" compatLnSpc="1">
            <a:spAutoFit/>
          </a:bodyPr>
          <a:lstStyle/>
          <a:p>
            <a:pPr>
              <a:lnSpc>
                <a:spcPct val="150000"/>
              </a:lnSpc>
            </a:pPr>
            <a:r>
              <a:rPr lang="en-US" b="1" dirty="0">
                <a:solidFill>
                  <a:srgbClr val="0391D7"/>
                </a:solidFill>
                <a:effectLst/>
                <a:latin typeface="Inter" panose="02000503000000020004" pitchFamily="2" charset="0"/>
                <a:ea typeface="Inter" panose="02000503000000020004" pitchFamily="2" charset="0"/>
              </a:rPr>
              <a:t>Strictly No Parties Allowed</a:t>
            </a:r>
            <a:endParaRPr lang="en-US" sz="1200" b="1" dirty="0">
              <a:solidFill>
                <a:srgbClr val="0391D7"/>
              </a:solidFill>
              <a:latin typeface="Inter" panose="02000503000000020004" pitchFamily="2" charset="0"/>
              <a:ea typeface="Inter" panose="02000503000000020004" pitchFamily="2" charset="0"/>
            </a:endParaRPr>
          </a:p>
          <a:p>
            <a:pPr>
              <a:lnSpc>
                <a:spcPct val="150000"/>
              </a:lnSpc>
            </a:pPr>
            <a:r>
              <a:rPr lang="en-US" sz="1200" dirty="0">
                <a:solidFill>
                  <a:schemeClr val="bg1"/>
                </a:solidFill>
                <a:effectLst/>
                <a:latin typeface="Inter" panose="02000503000000020004" pitchFamily="2" charset="0"/>
                <a:ea typeface="Inter" panose="02000503000000020004" pitchFamily="2" charset="0"/>
              </a:rPr>
              <a:t>Parties are not permitted in the building or apartments at any time.</a:t>
            </a:r>
          </a:p>
          <a:p>
            <a:pPr>
              <a:lnSpc>
                <a:spcPct val="150000"/>
              </a:lnSpc>
            </a:pPr>
            <a:endParaRPr lang="en-US" sz="1200" dirty="0">
              <a:solidFill>
                <a:schemeClr val="bg1"/>
              </a:solidFill>
              <a:effectLst/>
              <a:latin typeface="Inter" panose="02000503000000020004" pitchFamily="2" charset="0"/>
              <a:ea typeface="Inter" panose="02000503000000020004" pitchFamily="2" charset="0"/>
            </a:endParaRPr>
          </a:p>
          <a:p>
            <a:pPr>
              <a:lnSpc>
                <a:spcPct val="150000"/>
              </a:lnSpc>
            </a:pPr>
            <a:r>
              <a:rPr lang="en-US" b="1" dirty="0">
                <a:solidFill>
                  <a:srgbClr val="0391D7"/>
                </a:solidFill>
                <a:effectLst/>
                <a:latin typeface="Inter" panose="02000503000000020004" pitchFamily="2" charset="0"/>
                <a:ea typeface="Inter" panose="02000503000000020004" pitchFamily="2" charset="0"/>
              </a:rPr>
              <a:t>No Smoking Inside Building/Apartment</a:t>
            </a:r>
            <a:endParaRPr lang="en-US" sz="1200" b="1" dirty="0">
              <a:solidFill>
                <a:srgbClr val="0391D7"/>
              </a:solidFill>
              <a:latin typeface="Inter" panose="02000503000000020004" pitchFamily="2" charset="0"/>
              <a:ea typeface="Inter" panose="02000503000000020004" pitchFamily="2" charset="0"/>
            </a:endParaRPr>
          </a:p>
          <a:p>
            <a:pPr>
              <a:lnSpc>
                <a:spcPct val="150000"/>
              </a:lnSpc>
            </a:pPr>
            <a:r>
              <a:rPr lang="en-US" sz="1200" dirty="0">
                <a:solidFill>
                  <a:schemeClr val="bg1"/>
                </a:solidFill>
                <a:effectLst/>
                <a:latin typeface="Inter" panose="02000503000000020004" pitchFamily="2" charset="0"/>
                <a:ea typeface="Inter" panose="02000503000000020004" pitchFamily="2" charset="0"/>
              </a:rPr>
              <a:t>Smoking is prohibited inside the building or apartments. Please use designated smoking areas outside.</a:t>
            </a:r>
          </a:p>
          <a:p>
            <a:pPr>
              <a:lnSpc>
                <a:spcPct val="150000"/>
              </a:lnSpc>
            </a:pPr>
            <a:endParaRPr lang="en-US" sz="1200" dirty="0">
              <a:solidFill>
                <a:schemeClr val="bg1"/>
              </a:solidFill>
              <a:effectLst/>
              <a:latin typeface="Inter" panose="02000503000000020004" pitchFamily="2" charset="0"/>
              <a:ea typeface="Inter" panose="02000503000000020004" pitchFamily="2" charset="0"/>
            </a:endParaRPr>
          </a:p>
          <a:p>
            <a:pPr>
              <a:lnSpc>
                <a:spcPct val="150000"/>
              </a:lnSpc>
            </a:pPr>
            <a:r>
              <a:rPr lang="en-US" b="1" dirty="0">
                <a:solidFill>
                  <a:srgbClr val="0391D7"/>
                </a:solidFill>
                <a:effectLst/>
                <a:latin typeface="Inter" panose="02000503000000020004" pitchFamily="2" charset="0"/>
                <a:ea typeface="Inter" panose="02000503000000020004" pitchFamily="2" charset="0"/>
              </a:rPr>
              <a:t>No Loud Noise or Music After 9 PM</a:t>
            </a:r>
            <a:endParaRPr lang="en-US" sz="1200" b="1" dirty="0">
              <a:solidFill>
                <a:srgbClr val="0391D7"/>
              </a:solidFill>
              <a:latin typeface="Inter" panose="02000503000000020004" pitchFamily="2" charset="0"/>
              <a:ea typeface="Inter" panose="02000503000000020004" pitchFamily="2" charset="0"/>
            </a:endParaRPr>
          </a:p>
          <a:p>
            <a:pPr>
              <a:lnSpc>
                <a:spcPct val="150000"/>
              </a:lnSpc>
            </a:pPr>
            <a:r>
              <a:rPr lang="en-US" sz="1200" dirty="0">
                <a:solidFill>
                  <a:schemeClr val="bg1"/>
                </a:solidFill>
                <a:effectLst/>
                <a:latin typeface="Inter" panose="02000503000000020004" pitchFamily="2" charset="0"/>
                <a:ea typeface="Inter" panose="02000503000000020004" pitchFamily="2" charset="0"/>
              </a:rPr>
              <a:t>To ensure a peaceful environment for all guests, please refrain from making loud noise or playing music after 9 PM.</a:t>
            </a:r>
          </a:p>
          <a:p>
            <a:pPr>
              <a:lnSpc>
                <a:spcPct val="150000"/>
              </a:lnSpc>
            </a:pPr>
            <a:endParaRPr lang="en-US" sz="1200" dirty="0">
              <a:solidFill>
                <a:schemeClr val="bg1"/>
              </a:solidFill>
              <a:latin typeface="Inter" panose="02000503000000020004" pitchFamily="2" charset="0"/>
              <a:ea typeface="Inter" panose="02000503000000020004" pitchFamily="2" charset="0"/>
            </a:endParaRPr>
          </a:p>
          <a:p>
            <a:pPr>
              <a:lnSpc>
                <a:spcPct val="150000"/>
              </a:lnSpc>
            </a:pPr>
            <a:r>
              <a:rPr lang="en-US" sz="1200" b="1" dirty="0">
                <a:solidFill>
                  <a:schemeClr val="bg1"/>
                </a:solidFill>
                <a:effectLst/>
                <a:latin typeface="Helvetica Neue" panose="02000503000000020004" pitchFamily="2" charset="0"/>
              </a:rPr>
              <a:t>Please note that any breach of these rules may result in immediate eviction, with the deposit being charged accordingly. Thank you for your cooperation in maintaining a pleasant environment for all guests at Stay Lux Serviced Apartments.</a:t>
            </a:r>
          </a:p>
        </p:txBody>
      </p:sp>
      <p:pic>
        <p:nvPicPr>
          <p:cNvPr id="18" name="Picture 17">
            <a:extLst>
              <a:ext uri="{FF2B5EF4-FFF2-40B4-BE49-F238E27FC236}">
                <a16:creationId xmlns:a16="http://schemas.microsoft.com/office/drawing/2014/main" id="{386FA9FE-48CE-BE74-A734-BC3643C4D346}"/>
              </a:ext>
            </a:extLst>
          </p:cNvPr>
          <p:cNvPicPr>
            <a:picLocks noChangeAspect="1"/>
          </p:cNvPicPr>
          <p:nvPr/>
        </p:nvPicPr>
        <p:blipFill>
          <a:blip r:embed="rId5"/>
          <a:stretch>
            <a:fillRect/>
          </a:stretch>
        </p:blipFill>
        <p:spPr>
          <a:xfrm>
            <a:off x="476246" y="2340820"/>
            <a:ext cx="177800" cy="177800"/>
          </a:xfrm>
          <a:prstGeom prst="rect">
            <a:avLst/>
          </a:prstGeom>
        </p:spPr>
      </p:pic>
      <p:pic>
        <p:nvPicPr>
          <p:cNvPr id="19" name="Picture 18">
            <a:extLst>
              <a:ext uri="{FF2B5EF4-FFF2-40B4-BE49-F238E27FC236}">
                <a16:creationId xmlns:a16="http://schemas.microsoft.com/office/drawing/2014/main" id="{DFF79C9F-6AA4-A160-43CA-D46D336366CD}"/>
              </a:ext>
            </a:extLst>
          </p:cNvPr>
          <p:cNvPicPr>
            <a:picLocks noChangeAspect="1"/>
          </p:cNvPicPr>
          <p:nvPr/>
        </p:nvPicPr>
        <p:blipFill>
          <a:blip r:embed="rId6"/>
          <a:stretch>
            <a:fillRect/>
          </a:stretch>
        </p:blipFill>
        <p:spPr>
          <a:xfrm>
            <a:off x="488972" y="2655474"/>
            <a:ext cx="177800" cy="127000"/>
          </a:xfrm>
          <a:prstGeom prst="rect">
            <a:avLst/>
          </a:prstGeom>
        </p:spPr>
      </p:pic>
      <p:sp>
        <p:nvSpPr>
          <p:cNvPr id="31" name="TextBox 15">
            <a:extLst>
              <a:ext uri="{FF2B5EF4-FFF2-40B4-BE49-F238E27FC236}">
                <a16:creationId xmlns:a16="http://schemas.microsoft.com/office/drawing/2014/main" id="{1CB4AF0E-3FE1-BD65-B957-4C8905FE7EAD}"/>
              </a:ext>
            </a:extLst>
          </p:cNvPr>
          <p:cNvSpPr txBox="1"/>
          <p:nvPr/>
        </p:nvSpPr>
        <p:spPr>
          <a:xfrm>
            <a:off x="373074" y="1932014"/>
            <a:ext cx="4903628" cy="33688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GB" sz="1200" i="0" u="none" strike="noStrike" kern="1200" cap="none" spc="0" baseline="0" dirty="0">
                <a:solidFill>
                  <a:schemeClr val="bg1"/>
                </a:solidFill>
                <a:uFillTx/>
                <a:latin typeface="Inter" pitchFamily="2"/>
                <a:ea typeface="Inter" pitchFamily="2"/>
              </a:rPr>
              <a:t>First Last Name (Host)</a:t>
            </a:r>
          </a:p>
        </p:txBody>
      </p:sp>
      <p:sp>
        <p:nvSpPr>
          <p:cNvPr id="36" name="TextBox 15">
            <a:extLst>
              <a:ext uri="{FF2B5EF4-FFF2-40B4-BE49-F238E27FC236}">
                <a16:creationId xmlns:a16="http://schemas.microsoft.com/office/drawing/2014/main" id="{C4FE518A-65A4-CB7A-A4AB-E8824D74AE09}"/>
              </a:ext>
            </a:extLst>
          </p:cNvPr>
          <p:cNvSpPr txBox="1"/>
          <p:nvPr/>
        </p:nvSpPr>
        <p:spPr>
          <a:xfrm>
            <a:off x="373074" y="2805964"/>
            <a:ext cx="4903628" cy="33688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GB" sz="1200" i="0" u="none" strike="noStrike" kern="1200" cap="none" spc="0" baseline="0" dirty="0" err="1">
                <a:solidFill>
                  <a:schemeClr val="bg1"/>
                </a:solidFill>
                <a:uFillTx/>
                <a:latin typeface="Inter" pitchFamily="2"/>
                <a:ea typeface="Inter" pitchFamily="2"/>
              </a:rPr>
              <a:t>www.yourcompany.com</a:t>
            </a:r>
            <a:endParaRPr lang="en-GB" sz="1200" i="0" u="none" strike="noStrike" kern="1200" cap="none" spc="0" baseline="0" dirty="0">
              <a:solidFill>
                <a:schemeClr val="bg1"/>
              </a:solidFill>
              <a:uFillTx/>
              <a:latin typeface="Inter" pitchFamily="2"/>
              <a:ea typeface="Inter" pitchFamily="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944988B-CF11-217F-6B15-873FB2334255}"/>
              </a:ext>
            </a:extLst>
          </p:cNvPr>
          <p:cNvGrpSpPr/>
          <p:nvPr/>
        </p:nvGrpSpPr>
        <p:grpSpPr>
          <a:xfrm>
            <a:off x="458446" y="7791465"/>
            <a:ext cx="1019536" cy="1657335"/>
            <a:chOff x="457199" y="4760441"/>
            <a:chExt cx="1600201" cy="2601251"/>
          </a:xfrm>
          <a:effectLst>
            <a:outerShdw blurRad="359720" dist="38100" dir="2700000" algn="tl" rotWithShape="0">
              <a:prstClr val="black">
                <a:alpha val="86496"/>
              </a:prstClr>
            </a:outerShdw>
          </a:effectLst>
        </p:grpSpPr>
        <p:sp>
          <p:nvSpPr>
            <p:cNvPr id="5" name="Rounded Rectangle 4">
              <a:extLst>
                <a:ext uri="{FF2B5EF4-FFF2-40B4-BE49-F238E27FC236}">
                  <a16:creationId xmlns:a16="http://schemas.microsoft.com/office/drawing/2014/main" id="{934CA370-2DCD-F2D4-FE7A-A4C5C2A759D9}"/>
                </a:ext>
              </a:extLst>
            </p:cNvPr>
            <p:cNvSpPr/>
            <p:nvPr/>
          </p:nvSpPr>
          <p:spPr>
            <a:xfrm>
              <a:off x="457199" y="4760441"/>
              <a:ext cx="1600201" cy="2601251"/>
            </a:xfrm>
            <a:prstGeom prst="roundRect">
              <a:avLst>
                <a:gd name="adj" fmla="val 55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17">
              <a:extLst>
                <a:ext uri="{FF2B5EF4-FFF2-40B4-BE49-F238E27FC236}">
                  <a16:creationId xmlns:a16="http://schemas.microsoft.com/office/drawing/2014/main" id="{EAD13254-2E4C-DFA4-2A63-6A466AA934A8}"/>
                </a:ext>
              </a:extLst>
            </p:cNvPr>
            <p:cNvSpPr txBox="1"/>
            <p:nvPr/>
          </p:nvSpPr>
          <p:spPr>
            <a:xfrm>
              <a:off x="636749" y="4915926"/>
              <a:ext cx="1291266" cy="1014441"/>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algn="ctr">
                <a:spcBef>
                  <a:spcPts val="0"/>
                </a:spcBef>
                <a:spcAft>
                  <a:spcPts val="300"/>
                </a:spcAft>
              </a:pPr>
              <a:r>
                <a:rPr lang="en-GB" sz="900" b="1" dirty="0">
                  <a:effectLst/>
                  <a:latin typeface="Inter" panose="02000503000000020004" pitchFamily="2" charset="0"/>
                  <a:ea typeface="Inter" panose="02000503000000020004" pitchFamily="2" charset="0"/>
                </a:rPr>
                <a:t>Scan QR code to get </a:t>
              </a:r>
              <a:r>
                <a:rPr lang="en-GB" sz="900" b="1" dirty="0">
                  <a:solidFill>
                    <a:srgbClr val="0391DA"/>
                  </a:solidFill>
                  <a:effectLst/>
                  <a:latin typeface="Inter" panose="02000503000000020004" pitchFamily="2" charset="0"/>
                  <a:ea typeface="Inter" panose="02000503000000020004" pitchFamily="2" charset="0"/>
                </a:rPr>
                <a:t>15% off </a:t>
              </a:r>
              <a:r>
                <a:rPr lang="en-GB" sz="900" b="1" dirty="0">
                  <a:effectLst/>
                  <a:latin typeface="Inter" panose="02000503000000020004" pitchFamily="2" charset="0"/>
                  <a:ea typeface="Inter" panose="02000503000000020004" pitchFamily="2" charset="0"/>
                </a:rPr>
                <a:t>your next stay!</a:t>
              </a:r>
              <a:endParaRPr lang="en-US" sz="900" b="1" dirty="0">
                <a:effectLst/>
                <a:latin typeface="Inter" panose="02000503000000020004" pitchFamily="2" charset="0"/>
                <a:ea typeface="Inter" panose="02000503000000020004" pitchFamily="2" charset="0"/>
              </a:endParaRPr>
            </a:p>
          </p:txBody>
        </p:sp>
        <p:pic>
          <p:nvPicPr>
            <p:cNvPr id="7" name="Graphic 6">
              <a:extLst>
                <a:ext uri="{FF2B5EF4-FFF2-40B4-BE49-F238E27FC236}">
                  <a16:creationId xmlns:a16="http://schemas.microsoft.com/office/drawing/2014/main" id="{D126AE11-E50F-E756-9011-5AE1D0CC445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3734" y="5926812"/>
              <a:ext cx="1291266" cy="1291266"/>
            </a:xfrm>
            <a:prstGeom prst="rect">
              <a:avLst/>
            </a:prstGeom>
          </p:spPr>
        </p:pic>
      </p:grpSp>
      <p:sp>
        <p:nvSpPr>
          <p:cNvPr id="2" name="Rectangle 16">
            <a:extLst>
              <a:ext uri="{FF2B5EF4-FFF2-40B4-BE49-F238E27FC236}">
                <a16:creationId xmlns:a16="http://schemas.microsoft.com/office/drawing/2014/main" id="{493F82B6-839C-83A0-0D59-8DC9F1F05D4C}"/>
              </a:ext>
            </a:extLst>
          </p:cNvPr>
          <p:cNvSpPr/>
          <p:nvPr/>
        </p:nvSpPr>
        <p:spPr>
          <a:xfrm>
            <a:off x="1581153" y="0"/>
            <a:ext cx="5276846" cy="9905996"/>
          </a:xfrm>
          <a:prstGeom prst="rect">
            <a:avLst/>
          </a:prstGeom>
          <a:solidFill>
            <a:srgbClr val="005375">
              <a:alpha val="94902"/>
            </a:srgbClr>
          </a:solidFill>
          <a:ln cap="flat">
            <a:noFill/>
            <a:prstDash val="solid"/>
          </a:ln>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Inter" pitchFamily="2"/>
              <a:ea typeface="Inter" pitchFamily="2"/>
            </a:endParaRPr>
          </a:p>
        </p:txBody>
      </p:sp>
      <p:sp>
        <p:nvSpPr>
          <p:cNvPr id="4" name="TextBox 13">
            <a:extLst>
              <a:ext uri="{FF2B5EF4-FFF2-40B4-BE49-F238E27FC236}">
                <a16:creationId xmlns:a16="http://schemas.microsoft.com/office/drawing/2014/main" id="{8F6653DD-5031-6B2E-7616-49A38728C728}"/>
              </a:ext>
            </a:extLst>
          </p:cNvPr>
          <p:cNvSpPr txBox="1"/>
          <p:nvPr/>
        </p:nvSpPr>
        <p:spPr>
          <a:xfrm>
            <a:off x="1954228" y="482986"/>
            <a:ext cx="3905557" cy="523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1200" cap="none" spc="0" baseline="0" dirty="0">
                <a:solidFill>
                  <a:srgbClr val="FFFFFF"/>
                </a:solidFill>
                <a:uFillTx/>
                <a:latin typeface="Inter" panose="02000503000000020004" pitchFamily="2" charset="0"/>
                <a:ea typeface="Inter" panose="02000503000000020004" pitchFamily="2" charset="0"/>
              </a:rPr>
              <a:t>When You Arrive</a:t>
            </a:r>
          </a:p>
        </p:txBody>
      </p:sp>
      <p:cxnSp>
        <p:nvCxnSpPr>
          <p:cNvPr id="14" name="Straight Connector 13">
            <a:extLst>
              <a:ext uri="{FF2B5EF4-FFF2-40B4-BE49-F238E27FC236}">
                <a16:creationId xmlns:a16="http://schemas.microsoft.com/office/drawing/2014/main" id="{E3F06CD4-FC35-F973-8300-DF98CF48A15D}"/>
              </a:ext>
            </a:extLst>
          </p:cNvPr>
          <p:cNvCxnSpPr>
            <a:cxnSpLocks/>
          </p:cNvCxnSpPr>
          <p:nvPr/>
        </p:nvCxnSpPr>
        <p:spPr>
          <a:xfrm>
            <a:off x="2057400" y="1219200"/>
            <a:ext cx="921180" cy="0"/>
          </a:xfrm>
          <a:prstGeom prst="line">
            <a:avLst/>
          </a:prstGeom>
          <a:ln w="25400">
            <a:solidFill>
              <a:srgbClr val="0391D7"/>
            </a:solidFill>
          </a:ln>
        </p:spPr>
        <p:style>
          <a:lnRef idx="1">
            <a:schemeClr val="accent1"/>
          </a:lnRef>
          <a:fillRef idx="0">
            <a:schemeClr val="accent1"/>
          </a:fillRef>
          <a:effectRef idx="0">
            <a:schemeClr val="accent1"/>
          </a:effectRef>
          <a:fontRef idx="minor">
            <a:schemeClr val="tx1"/>
          </a:fontRef>
        </p:style>
      </p:cxnSp>
      <p:sp>
        <p:nvSpPr>
          <p:cNvPr id="15" name="TextBox 13">
            <a:extLst>
              <a:ext uri="{FF2B5EF4-FFF2-40B4-BE49-F238E27FC236}">
                <a16:creationId xmlns:a16="http://schemas.microsoft.com/office/drawing/2014/main" id="{A1A7587E-19F5-E51F-43DC-41D99FDE9EB8}"/>
              </a:ext>
            </a:extLst>
          </p:cNvPr>
          <p:cNvSpPr txBox="1"/>
          <p:nvPr/>
        </p:nvSpPr>
        <p:spPr>
          <a:xfrm>
            <a:off x="1954228" y="1405866"/>
            <a:ext cx="4427525" cy="383759"/>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Check-in time:</a:t>
            </a:r>
          </a:p>
        </p:txBody>
      </p:sp>
      <p:sp>
        <p:nvSpPr>
          <p:cNvPr id="16" name="TextBox 13">
            <a:extLst>
              <a:ext uri="{FF2B5EF4-FFF2-40B4-BE49-F238E27FC236}">
                <a16:creationId xmlns:a16="http://schemas.microsoft.com/office/drawing/2014/main" id="{2F6BBB4B-7DA2-CA20-F9C4-E5121D277DFD}"/>
              </a:ext>
            </a:extLst>
          </p:cNvPr>
          <p:cNvSpPr txBox="1"/>
          <p:nvPr/>
        </p:nvSpPr>
        <p:spPr>
          <a:xfrm>
            <a:off x="1954228" y="3033612"/>
            <a:ext cx="4427525" cy="383759"/>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Check-out time:</a:t>
            </a:r>
          </a:p>
        </p:txBody>
      </p:sp>
      <p:sp>
        <p:nvSpPr>
          <p:cNvPr id="17" name="TextBox 14">
            <a:extLst>
              <a:ext uri="{FF2B5EF4-FFF2-40B4-BE49-F238E27FC236}">
                <a16:creationId xmlns:a16="http://schemas.microsoft.com/office/drawing/2014/main" id="{BFF76EE8-60D8-1D67-7553-39DA8E0F49DC}"/>
              </a:ext>
            </a:extLst>
          </p:cNvPr>
          <p:cNvSpPr txBox="1"/>
          <p:nvPr/>
        </p:nvSpPr>
        <p:spPr>
          <a:xfrm>
            <a:off x="1954228" y="1862308"/>
            <a:ext cx="4529123" cy="940514"/>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solidFill>
                  <a:schemeClr val="bg1"/>
                </a:solidFill>
                <a:effectLst/>
                <a:latin typeface="Inter" panose="02000503000000020004" pitchFamily="2" charset="0"/>
                <a:ea typeface="Inter" panose="02000503000000020004" pitchFamily="2" charset="0"/>
              </a:rPr>
              <a:t>Check-in time is 3pm. We can sometimes arrange an early check-in so please contact us if you will arrive early and we'll do our best, without any promises! We suggest you refer to the section on what to do if you arrive early - there is plenty to keep you entertained! </a:t>
            </a:r>
          </a:p>
        </p:txBody>
      </p:sp>
      <p:sp>
        <p:nvSpPr>
          <p:cNvPr id="18" name="TextBox 14">
            <a:extLst>
              <a:ext uri="{FF2B5EF4-FFF2-40B4-BE49-F238E27FC236}">
                <a16:creationId xmlns:a16="http://schemas.microsoft.com/office/drawing/2014/main" id="{903DC6EB-7C68-52C7-6D6A-B01661508E29}"/>
              </a:ext>
            </a:extLst>
          </p:cNvPr>
          <p:cNvSpPr txBox="1"/>
          <p:nvPr/>
        </p:nvSpPr>
        <p:spPr>
          <a:xfrm>
            <a:off x="1954228" y="3440660"/>
            <a:ext cx="4529123" cy="1376531"/>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solidFill>
                  <a:schemeClr val="bg1"/>
                </a:solidFill>
                <a:effectLst/>
                <a:latin typeface="Inter" panose="02000503000000020004" pitchFamily="2" charset="0"/>
                <a:ea typeface="Inter" panose="02000503000000020004" pitchFamily="2" charset="0"/>
              </a:rPr>
              <a:t>Check-out time is strictly 11am. If you require a later check-out, we will do our best to accommodate your request, subject to availability. Please note that a £30 charge will apply for late check-outs, and we kindly ask that you inform us in advance. If we have guests arriving that day it will be almost impossible to offer a late check-out due to the cleaners needing to prepare for those guests. </a:t>
            </a:r>
          </a:p>
        </p:txBody>
      </p:sp>
      <p:sp>
        <p:nvSpPr>
          <p:cNvPr id="19" name="TextBox 13">
            <a:extLst>
              <a:ext uri="{FF2B5EF4-FFF2-40B4-BE49-F238E27FC236}">
                <a16:creationId xmlns:a16="http://schemas.microsoft.com/office/drawing/2014/main" id="{F613D7FF-8DC7-7511-BC34-985E8C9379E5}"/>
              </a:ext>
            </a:extLst>
          </p:cNvPr>
          <p:cNvSpPr txBox="1"/>
          <p:nvPr/>
        </p:nvSpPr>
        <p:spPr>
          <a:xfrm>
            <a:off x="1954228" y="5054174"/>
            <a:ext cx="4427525" cy="383759"/>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Driving Directions:</a:t>
            </a:r>
          </a:p>
        </p:txBody>
      </p:sp>
      <p:sp>
        <p:nvSpPr>
          <p:cNvPr id="20" name="TextBox 14">
            <a:extLst>
              <a:ext uri="{FF2B5EF4-FFF2-40B4-BE49-F238E27FC236}">
                <a16:creationId xmlns:a16="http://schemas.microsoft.com/office/drawing/2014/main" id="{96A0410C-538F-2FB5-D05E-16BBE2625429}"/>
              </a:ext>
            </a:extLst>
          </p:cNvPr>
          <p:cNvSpPr txBox="1"/>
          <p:nvPr/>
        </p:nvSpPr>
        <p:spPr>
          <a:xfrm>
            <a:off x="1954228" y="5461222"/>
            <a:ext cx="4529123" cy="940514"/>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solidFill>
                  <a:schemeClr val="bg1"/>
                </a:solidFill>
                <a:effectLst/>
                <a:latin typeface="Inter" panose="02000503000000020004" pitchFamily="2" charset="0"/>
                <a:ea typeface="Inter" panose="02000503000000020004" pitchFamily="2" charset="0"/>
              </a:rPr>
              <a:t>If you are arriving via car and have a GPS / </a:t>
            </a:r>
            <a:r>
              <a:rPr lang="en-US" sz="1000" dirty="0" err="1">
                <a:solidFill>
                  <a:schemeClr val="bg1"/>
                </a:solidFill>
                <a:effectLst/>
                <a:latin typeface="Inter" panose="02000503000000020004" pitchFamily="2" charset="0"/>
                <a:ea typeface="Inter" panose="02000503000000020004" pitchFamily="2" charset="0"/>
              </a:rPr>
              <a:t>SatNav</a:t>
            </a:r>
            <a:r>
              <a:rPr lang="en-US" sz="1000" dirty="0">
                <a:solidFill>
                  <a:schemeClr val="bg1"/>
                </a:solidFill>
                <a:effectLst/>
                <a:latin typeface="Inter" panose="02000503000000020004" pitchFamily="2" charset="0"/>
                <a:ea typeface="Inter" panose="02000503000000020004" pitchFamily="2" charset="0"/>
              </a:rPr>
              <a:t> system in the car, please use “120 Grange Road B10 9QY”. You might also like to visit this link for Google driving directions:</a:t>
            </a:r>
          </a:p>
          <a:p>
            <a:pPr>
              <a:lnSpc>
                <a:spcPts val="1700"/>
              </a:lnSpc>
            </a:pPr>
            <a:r>
              <a:rPr lang="en-US" sz="1000" dirty="0">
                <a:solidFill>
                  <a:schemeClr val="bg1"/>
                </a:solidFill>
                <a:effectLst/>
                <a:latin typeface="Inter" panose="02000503000000020004" pitchFamily="2" charset="0"/>
                <a:ea typeface="Inter" panose="02000503000000020004" pitchFamily="2" charset="0"/>
                <a:hlinkClick r:id="rId4">
                  <a:extLst>
                    <a:ext uri="{A12FA001-AC4F-418D-AE19-62706E023703}">
                      <ahyp:hlinkClr xmlns:ahyp="http://schemas.microsoft.com/office/drawing/2018/hyperlinkcolor" val="tx"/>
                    </a:ext>
                  </a:extLst>
                </a:hlinkClick>
              </a:rPr>
              <a:t>https://maps.app.goo.gl/5AkV3REYekY6katm9</a:t>
            </a:r>
            <a:r>
              <a:rPr lang="en-US" sz="1000" dirty="0">
                <a:solidFill>
                  <a:schemeClr val="bg1"/>
                </a:solidFill>
                <a:latin typeface="Inter" panose="02000503000000020004" pitchFamily="2" charset="0"/>
                <a:ea typeface="Inter" panose="02000503000000020004" pitchFamily="2" charset="0"/>
              </a:rPr>
              <a:t> </a:t>
            </a:r>
            <a:endParaRPr lang="en-US" sz="1000" dirty="0">
              <a:solidFill>
                <a:schemeClr val="bg1"/>
              </a:solidFill>
              <a:effectLst/>
              <a:latin typeface="Inter" panose="02000503000000020004" pitchFamily="2" charset="0"/>
              <a:ea typeface="Inter" panose="02000503000000020004" pitchFamily="2" charset="0"/>
            </a:endParaRPr>
          </a:p>
        </p:txBody>
      </p:sp>
      <p:sp>
        <p:nvSpPr>
          <p:cNvPr id="23" name="TextBox 13">
            <a:extLst>
              <a:ext uri="{FF2B5EF4-FFF2-40B4-BE49-F238E27FC236}">
                <a16:creationId xmlns:a16="http://schemas.microsoft.com/office/drawing/2014/main" id="{DBC84E1A-F8EA-BF5C-22CB-F02BE35067F8}"/>
              </a:ext>
            </a:extLst>
          </p:cNvPr>
          <p:cNvSpPr txBox="1"/>
          <p:nvPr/>
        </p:nvSpPr>
        <p:spPr>
          <a:xfrm>
            <a:off x="1954228" y="6692151"/>
            <a:ext cx="4427525" cy="383759"/>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By Train:</a:t>
            </a:r>
          </a:p>
        </p:txBody>
      </p:sp>
      <p:sp>
        <p:nvSpPr>
          <p:cNvPr id="24" name="TextBox 13">
            <a:extLst>
              <a:ext uri="{FF2B5EF4-FFF2-40B4-BE49-F238E27FC236}">
                <a16:creationId xmlns:a16="http://schemas.microsoft.com/office/drawing/2014/main" id="{37401DA5-C55A-19C4-3CED-49042237610A}"/>
              </a:ext>
            </a:extLst>
          </p:cNvPr>
          <p:cNvSpPr txBox="1"/>
          <p:nvPr/>
        </p:nvSpPr>
        <p:spPr>
          <a:xfrm>
            <a:off x="1954228" y="8078017"/>
            <a:ext cx="4427525" cy="383759"/>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By Car:</a:t>
            </a:r>
          </a:p>
        </p:txBody>
      </p:sp>
      <p:sp>
        <p:nvSpPr>
          <p:cNvPr id="25" name="TextBox 14">
            <a:extLst>
              <a:ext uri="{FF2B5EF4-FFF2-40B4-BE49-F238E27FC236}">
                <a16:creationId xmlns:a16="http://schemas.microsoft.com/office/drawing/2014/main" id="{F8152A95-9EB1-9EA1-4C68-692D7C7A6262}"/>
              </a:ext>
            </a:extLst>
          </p:cNvPr>
          <p:cNvSpPr txBox="1"/>
          <p:nvPr/>
        </p:nvSpPr>
        <p:spPr>
          <a:xfrm>
            <a:off x="1954228" y="7148593"/>
            <a:ext cx="4529123" cy="725007"/>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b="0" i="0" dirty="0">
                <a:solidFill>
                  <a:schemeClr val="bg1"/>
                </a:solidFill>
                <a:effectLst/>
                <a:latin typeface="Inter" panose="02000503000000020004" pitchFamily="2" charset="0"/>
                <a:ea typeface="Inter" panose="02000503000000020004" pitchFamily="2" charset="0"/>
              </a:rPr>
              <a:t>Bordesley Station - 1 mile</a:t>
            </a:r>
            <a:br>
              <a:rPr lang="en-US" sz="1000" dirty="0">
                <a:solidFill>
                  <a:schemeClr val="bg1"/>
                </a:solidFill>
                <a:latin typeface="Inter" panose="02000503000000020004" pitchFamily="2" charset="0"/>
                <a:ea typeface="Inter" panose="02000503000000020004" pitchFamily="2" charset="0"/>
              </a:rPr>
            </a:br>
            <a:r>
              <a:rPr lang="en-US" sz="1000" b="0" i="0" dirty="0">
                <a:solidFill>
                  <a:schemeClr val="bg1"/>
                </a:solidFill>
                <a:effectLst/>
                <a:latin typeface="Inter" panose="02000503000000020004" pitchFamily="2" charset="0"/>
                <a:ea typeface="Inter" panose="02000503000000020004" pitchFamily="2" charset="0"/>
              </a:rPr>
              <a:t>Small Heath Station 0.9 miles</a:t>
            </a:r>
            <a:br>
              <a:rPr lang="en-US" sz="1000" dirty="0">
                <a:solidFill>
                  <a:schemeClr val="bg1"/>
                </a:solidFill>
                <a:latin typeface="Inter" panose="02000503000000020004" pitchFamily="2" charset="0"/>
                <a:ea typeface="Inter" panose="02000503000000020004" pitchFamily="2" charset="0"/>
              </a:rPr>
            </a:br>
            <a:r>
              <a:rPr lang="en-US" sz="1000" b="0" i="0" dirty="0">
                <a:solidFill>
                  <a:schemeClr val="bg1"/>
                </a:solidFill>
                <a:effectLst/>
                <a:latin typeface="Inter" panose="02000503000000020004" pitchFamily="2" charset="0"/>
                <a:ea typeface="Inter" panose="02000503000000020004" pitchFamily="2" charset="0"/>
              </a:rPr>
              <a:t>Duddeston Station - 2.2 miles</a:t>
            </a:r>
            <a:endParaRPr lang="en-US" sz="1000" dirty="0">
              <a:solidFill>
                <a:schemeClr val="bg1"/>
              </a:solidFill>
              <a:effectLst/>
              <a:latin typeface="Inter" panose="02000503000000020004" pitchFamily="2" charset="0"/>
              <a:ea typeface="Inter" panose="02000503000000020004" pitchFamily="2" charset="0"/>
            </a:endParaRPr>
          </a:p>
        </p:txBody>
      </p:sp>
      <p:sp>
        <p:nvSpPr>
          <p:cNvPr id="26" name="TextBox 14">
            <a:extLst>
              <a:ext uri="{FF2B5EF4-FFF2-40B4-BE49-F238E27FC236}">
                <a16:creationId xmlns:a16="http://schemas.microsoft.com/office/drawing/2014/main" id="{4A184403-9A9A-C0B1-1CAF-771275D8CB3C}"/>
              </a:ext>
            </a:extLst>
          </p:cNvPr>
          <p:cNvSpPr txBox="1"/>
          <p:nvPr/>
        </p:nvSpPr>
        <p:spPr>
          <a:xfrm>
            <a:off x="1954228" y="8485065"/>
            <a:ext cx="4529123" cy="943015"/>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b="0" i="0" dirty="0">
                <a:solidFill>
                  <a:schemeClr val="bg1"/>
                </a:solidFill>
                <a:effectLst/>
                <a:latin typeface="Inter" panose="02000503000000020004" pitchFamily="2" charset="0"/>
                <a:ea typeface="Inter" panose="02000503000000020004" pitchFamily="2" charset="0"/>
              </a:rPr>
              <a:t>Heartlands Hospital - 6 minutes</a:t>
            </a:r>
            <a:br>
              <a:rPr lang="en-US" sz="1000" dirty="0">
                <a:solidFill>
                  <a:schemeClr val="bg1"/>
                </a:solidFill>
                <a:latin typeface="Inter" panose="02000503000000020004" pitchFamily="2" charset="0"/>
                <a:ea typeface="Inter" panose="02000503000000020004" pitchFamily="2" charset="0"/>
              </a:rPr>
            </a:br>
            <a:r>
              <a:rPr lang="en-US" sz="1000" b="0" i="0" dirty="0">
                <a:solidFill>
                  <a:schemeClr val="bg1"/>
                </a:solidFill>
                <a:effectLst/>
                <a:latin typeface="Inter" panose="02000503000000020004" pitchFamily="2" charset="0"/>
                <a:ea typeface="Inter" panose="02000503000000020004" pitchFamily="2" charset="0"/>
              </a:rPr>
              <a:t>Birmingham City University - 10 minutes</a:t>
            </a:r>
            <a:br>
              <a:rPr lang="en-US" sz="1000" dirty="0">
                <a:solidFill>
                  <a:schemeClr val="bg1"/>
                </a:solidFill>
                <a:latin typeface="Inter" panose="02000503000000020004" pitchFamily="2" charset="0"/>
                <a:ea typeface="Inter" panose="02000503000000020004" pitchFamily="2" charset="0"/>
              </a:rPr>
            </a:br>
            <a:r>
              <a:rPr lang="en-US" sz="1000" b="0" i="0" dirty="0">
                <a:solidFill>
                  <a:schemeClr val="bg1"/>
                </a:solidFill>
                <a:effectLst/>
                <a:latin typeface="Inter" panose="02000503000000020004" pitchFamily="2" charset="0"/>
                <a:ea typeface="Inter" panose="02000503000000020004" pitchFamily="2" charset="0"/>
              </a:rPr>
              <a:t>St. Andrews Stadium (Football) - 5 minutes</a:t>
            </a:r>
            <a:br>
              <a:rPr lang="en-US" sz="1000" dirty="0">
                <a:solidFill>
                  <a:schemeClr val="bg1"/>
                </a:solidFill>
                <a:latin typeface="Inter" panose="02000503000000020004" pitchFamily="2" charset="0"/>
                <a:ea typeface="Inter" panose="02000503000000020004" pitchFamily="2" charset="0"/>
              </a:rPr>
            </a:br>
            <a:r>
              <a:rPr lang="en-US" sz="1000" b="0" i="0" dirty="0">
                <a:solidFill>
                  <a:schemeClr val="bg1"/>
                </a:solidFill>
                <a:effectLst/>
                <a:latin typeface="Inter" panose="02000503000000020004" pitchFamily="2" charset="0"/>
                <a:ea typeface="Inter" panose="02000503000000020004" pitchFamily="2" charset="0"/>
              </a:rPr>
              <a:t>Birmingham City Centre - 15 minutes</a:t>
            </a:r>
            <a:endParaRPr lang="en-US" sz="1000" dirty="0">
              <a:solidFill>
                <a:schemeClr val="bg1"/>
              </a:solidFill>
              <a:effectLst/>
              <a:latin typeface="Inter" panose="02000503000000020004" pitchFamily="2" charset="0"/>
              <a:ea typeface="Inter" panose="02000503000000020004"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CFF63-1DAA-1314-75C0-F98B363C0EE4}"/>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83A655C7-6688-FB1D-DBFD-464B589605B3}"/>
              </a:ext>
            </a:extLst>
          </p:cNvPr>
          <p:cNvGrpSpPr/>
          <p:nvPr/>
        </p:nvGrpSpPr>
        <p:grpSpPr>
          <a:xfrm>
            <a:off x="458446" y="7791465"/>
            <a:ext cx="1019536" cy="1657335"/>
            <a:chOff x="457199" y="4760441"/>
            <a:chExt cx="1600201" cy="2601251"/>
          </a:xfrm>
          <a:effectLst>
            <a:outerShdw blurRad="359720" dist="38100" dir="2700000" algn="tl" rotWithShape="0">
              <a:prstClr val="black">
                <a:alpha val="86496"/>
              </a:prstClr>
            </a:outerShdw>
          </a:effectLst>
        </p:grpSpPr>
        <p:sp>
          <p:nvSpPr>
            <p:cNvPr id="15" name="Rounded Rectangle 14">
              <a:extLst>
                <a:ext uri="{FF2B5EF4-FFF2-40B4-BE49-F238E27FC236}">
                  <a16:creationId xmlns:a16="http://schemas.microsoft.com/office/drawing/2014/main" id="{29179865-4B72-597A-2C10-6E9BE50AF4A2}"/>
                </a:ext>
              </a:extLst>
            </p:cNvPr>
            <p:cNvSpPr/>
            <p:nvPr/>
          </p:nvSpPr>
          <p:spPr>
            <a:xfrm>
              <a:off x="457199" y="4760441"/>
              <a:ext cx="1600201" cy="2601251"/>
            </a:xfrm>
            <a:prstGeom prst="roundRect">
              <a:avLst>
                <a:gd name="adj" fmla="val 55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7">
              <a:extLst>
                <a:ext uri="{FF2B5EF4-FFF2-40B4-BE49-F238E27FC236}">
                  <a16:creationId xmlns:a16="http://schemas.microsoft.com/office/drawing/2014/main" id="{BD0CDA66-3056-B54E-5D88-1FED35C309BD}"/>
                </a:ext>
              </a:extLst>
            </p:cNvPr>
            <p:cNvSpPr txBox="1"/>
            <p:nvPr/>
          </p:nvSpPr>
          <p:spPr>
            <a:xfrm>
              <a:off x="636749" y="4915926"/>
              <a:ext cx="1291266" cy="1014441"/>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algn="ctr">
                <a:spcBef>
                  <a:spcPts val="0"/>
                </a:spcBef>
                <a:spcAft>
                  <a:spcPts val="300"/>
                </a:spcAft>
              </a:pPr>
              <a:r>
                <a:rPr lang="en-GB" sz="900" b="1" dirty="0">
                  <a:effectLst/>
                  <a:latin typeface="Inter" panose="02000503000000020004" pitchFamily="2" charset="0"/>
                  <a:ea typeface="Inter" panose="02000503000000020004" pitchFamily="2" charset="0"/>
                </a:rPr>
                <a:t>Scan QR code to get </a:t>
              </a:r>
              <a:r>
                <a:rPr lang="en-GB" sz="900" b="1" dirty="0">
                  <a:solidFill>
                    <a:srgbClr val="0391DA"/>
                  </a:solidFill>
                  <a:effectLst/>
                  <a:latin typeface="Inter" panose="02000503000000020004" pitchFamily="2" charset="0"/>
                  <a:ea typeface="Inter" panose="02000503000000020004" pitchFamily="2" charset="0"/>
                </a:rPr>
                <a:t>15% off </a:t>
              </a:r>
              <a:r>
                <a:rPr lang="en-GB" sz="900" b="1" dirty="0">
                  <a:effectLst/>
                  <a:latin typeface="Inter" panose="02000503000000020004" pitchFamily="2" charset="0"/>
                  <a:ea typeface="Inter" panose="02000503000000020004" pitchFamily="2" charset="0"/>
                </a:rPr>
                <a:t>your next stay!</a:t>
              </a:r>
              <a:endParaRPr lang="en-US" sz="900" b="1" dirty="0">
                <a:effectLst/>
                <a:latin typeface="Inter" panose="02000503000000020004" pitchFamily="2" charset="0"/>
                <a:ea typeface="Inter" panose="02000503000000020004" pitchFamily="2" charset="0"/>
              </a:endParaRPr>
            </a:p>
          </p:txBody>
        </p:sp>
        <p:pic>
          <p:nvPicPr>
            <p:cNvPr id="17" name="Graphic 16">
              <a:extLst>
                <a:ext uri="{FF2B5EF4-FFF2-40B4-BE49-F238E27FC236}">
                  <a16:creationId xmlns:a16="http://schemas.microsoft.com/office/drawing/2014/main" id="{AC244951-7D3B-57C9-17A6-5E04B3B767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3734" y="5926812"/>
              <a:ext cx="1291266" cy="1291266"/>
            </a:xfrm>
            <a:prstGeom prst="rect">
              <a:avLst/>
            </a:prstGeom>
          </p:spPr>
        </p:pic>
      </p:grpSp>
      <p:sp>
        <p:nvSpPr>
          <p:cNvPr id="2" name="Rectangle 16">
            <a:extLst>
              <a:ext uri="{FF2B5EF4-FFF2-40B4-BE49-F238E27FC236}">
                <a16:creationId xmlns:a16="http://schemas.microsoft.com/office/drawing/2014/main" id="{4648B2EA-343F-92B9-A5AA-681383B2A4A1}"/>
              </a:ext>
            </a:extLst>
          </p:cNvPr>
          <p:cNvSpPr/>
          <p:nvPr/>
        </p:nvSpPr>
        <p:spPr>
          <a:xfrm>
            <a:off x="1581153" y="0"/>
            <a:ext cx="5276846" cy="9905996"/>
          </a:xfrm>
          <a:prstGeom prst="rect">
            <a:avLst/>
          </a:prstGeom>
          <a:solidFill>
            <a:srgbClr val="005375">
              <a:alpha val="94902"/>
            </a:srgbClr>
          </a:solidFill>
          <a:ln cap="flat">
            <a:noFill/>
            <a:prstDash val="solid"/>
          </a:ln>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Inter" pitchFamily="2"/>
              <a:ea typeface="Inter" pitchFamily="2"/>
            </a:endParaRPr>
          </a:p>
        </p:txBody>
      </p:sp>
      <p:sp>
        <p:nvSpPr>
          <p:cNvPr id="6" name="TextBox 13">
            <a:extLst>
              <a:ext uri="{FF2B5EF4-FFF2-40B4-BE49-F238E27FC236}">
                <a16:creationId xmlns:a16="http://schemas.microsoft.com/office/drawing/2014/main" id="{272B0535-7494-C926-96DB-A2C7E047294A}"/>
              </a:ext>
            </a:extLst>
          </p:cNvPr>
          <p:cNvSpPr txBox="1"/>
          <p:nvPr/>
        </p:nvSpPr>
        <p:spPr>
          <a:xfrm>
            <a:off x="1954228" y="436691"/>
            <a:ext cx="4427525" cy="383759"/>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From Bordesley Station:</a:t>
            </a:r>
          </a:p>
        </p:txBody>
      </p:sp>
      <p:sp>
        <p:nvSpPr>
          <p:cNvPr id="7" name="TextBox 14">
            <a:extLst>
              <a:ext uri="{FF2B5EF4-FFF2-40B4-BE49-F238E27FC236}">
                <a16:creationId xmlns:a16="http://schemas.microsoft.com/office/drawing/2014/main" id="{8F84AB38-8B7B-34FC-DC21-CD459CBFA7FE}"/>
              </a:ext>
            </a:extLst>
          </p:cNvPr>
          <p:cNvSpPr txBox="1"/>
          <p:nvPr/>
        </p:nvSpPr>
        <p:spPr>
          <a:xfrm>
            <a:off x="1954228" y="843739"/>
            <a:ext cx="4529123" cy="1812547"/>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solidFill>
                  <a:schemeClr val="bg1"/>
                </a:solidFill>
                <a:effectLst/>
                <a:latin typeface="Inter" panose="02000503000000020004" pitchFamily="2" charset="0"/>
                <a:ea typeface="Inter" panose="02000503000000020004" pitchFamily="2" charset="0"/>
              </a:rPr>
              <a:t>We understand that some of you will be traveling without a car. In this case finding us is pretty simple!</a:t>
            </a:r>
          </a:p>
          <a:p>
            <a:pPr>
              <a:lnSpc>
                <a:spcPts val="1700"/>
              </a:lnSpc>
            </a:pPr>
            <a:r>
              <a:rPr lang="en-US" sz="1000" dirty="0">
                <a:solidFill>
                  <a:schemeClr val="bg1"/>
                </a:solidFill>
                <a:latin typeface="Inter" panose="02000503000000020004" pitchFamily="2" charset="0"/>
                <a:ea typeface="Inter" panose="02000503000000020004" pitchFamily="2" charset="0"/>
              </a:rPr>
              <a:t>Once out of Bordesley Station:</a:t>
            </a:r>
          </a:p>
          <a:p>
            <a:pPr marL="171450" indent="-171450">
              <a:lnSpc>
                <a:spcPts val="1700"/>
              </a:lnSpc>
              <a:buFont typeface="Arial" panose="020B0604020202020204" pitchFamily="34" charset="0"/>
              <a:buChar char="•"/>
            </a:pPr>
            <a:r>
              <a:rPr lang="en-US" sz="1000" b="0" i="0" dirty="0">
                <a:solidFill>
                  <a:schemeClr val="bg1"/>
                </a:solidFill>
                <a:effectLst/>
                <a:latin typeface="Inter" panose="02000503000000020004" pitchFamily="2" charset="0"/>
                <a:ea typeface="Inter" panose="02000503000000020004" pitchFamily="2" charset="0"/>
              </a:rPr>
              <a:t>Walk east on Coventry Rd/B4128 towards Upper Trinity St</a:t>
            </a:r>
            <a:endParaRPr lang="en-US" sz="1000" b="0" i="0" dirty="0">
              <a:solidFill>
                <a:schemeClr val="bg1"/>
              </a:solidFill>
              <a:latin typeface="Inter" panose="02000503000000020004" pitchFamily="2" charset="0"/>
              <a:ea typeface="Inter" panose="02000503000000020004" pitchFamily="2" charset="0"/>
            </a:endParaRPr>
          </a:p>
          <a:p>
            <a:pPr marL="171450" indent="-171450">
              <a:lnSpc>
                <a:spcPts val="1700"/>
              </a:lnSpc>
              <a:buFont typeface="Arial" panose="020B0604020202020204" pitchFamily="34" charset="0"/>
              <a:buChar char="•"/>
            </a:pPr>
            <a:r>
              <a:rPr lang="en-US" sz="1000" b="0" i="0" dirty="0">
                <a:solidFill>
                  <a:schemeClr val="bg1"/>
                </a:solidFill>
                <a:effectLst/>
                <a:latin typeface="Inter" panose="02000503000000020004" pitchFamily="2" charset="0"/>
                <a:ea typeface="Inter" panose="02000503000000020004" pitchFamily="2" charset="0"/>
              </a:rPr>
              <a:t>Continue onto Bordesley Circus</a:t>
            </a:r>
            <a:endParaRPr lang="en-US" sz="1000" dirty="0">
              <a:solidFill>
                <a:schemeClr val="bg1"/>
              </a:solidFill>
              <a:effectLst/>
              <a:latin typeface="Inter" panose="02000503000000020004" pitchFamily="2" charset="0"/>
              <a:ea typeface="Inter" panose="02000503000000020004" pitchFamily="2" charset="0"/>
            </a:endParaRPr>
          </a:p>
          <a:p>
            <a:pPr marL="171450" indent="-171450">
              <a:lnSpc>
                <a:spcPts val="1700"/>
              </a:lnSpc>
              <a:buFont typeface="Arial" panose="020B0604020202020204" pitchFamily="34" charset="0"/>
              <a:buChar char="•"/>
            </a:pPr>
            <a:r>
              <a:rPr lang="en-US" sz="1000" b="0" i="0" dirty="0">
                <a:solidFill>
                  <a:schemeClr val="bg1"/>
                </a:solidFill>
                <a:effectLst/>
                <a:latin typeface="Inter" panose="02000503000000020004" pitchFamily="2" charset="0"/>
                <a:ea typeface="Inter" panose="02000503000000020004" pitchFamily="2" charset="0"/>
              </a:rPr>
              <a:t>Slight left onto Coventry Rd/B4128</a:t>
            </a:r>
            <a:endParaRPr lang="en-US" sz="1000" b="0" i="0" dirty="0">
              <a:solidFill>
                <a:schemeClr val="bg1"/>
              </a:solidFill>
              <a:latin typeface="Inter" panose="02000503000000020004" pitchFamily="2" charset="0"/>
              <a:ea typeface="Inter" panose="02000503000000020004" pitchFamily="2" charset="0"/>
            </a:endParaRPr>
          </a:p>
          <a:p>
            <a:pPr marL="171450" indent="-171450">
              <a:lnSpc>
                <a:spcPts val="1700"/>
              </a:lnSpc>
              <a:buFont typeface="Arial" panose="020B0604020202020204" pitchFamily="34" charset="0"/>
              <a:buChar char="•"/>
            </a:pPr>
            <a:r>
              <a:rPr lang="en-US" sz="1000" b="0" i="0" dirty="0">
                <a:solidFill>
                  <a:schemeClr val="bg1"/>
                </a:solidFill>
                <a:effectLst/>
                <a:latin typeface="Inter" panose="02000503000000020004" pitchFamily="2" charset="0"/>
                <a:ea typeface="Inter" panose="02000503000000020004" pitchFamily="2" charset="0"/>
              </a:rPr>
              <a:t>Turn left onto Grange Rd</a:t>
            </a:r>
            <a:endParaRPr lang="en-US" sz="1000" dirty="0">
              <a:solidFill>
                <a:schemeClr val="bg1"/>
              </a:solidFill>
              <a:effectLst/>
              <a:latin typeface="Inter" panose="02000503000000020004" pitchFamily="2" charset="0"/>
              <a:ea typeface="Inter" panose="02000503000000020004" pitchFamily="2" charset="0"/>
            </a:endParaRPr>
          </a:p>
          <a:p>
            <a:pPr marL="171450" indent="-171450">
              <a:lnSpc>
                <a:spcPts val="1700"/>
              </a:lnSpc>
              <a:buFont typeface="Arial" panose="020B0604020202020204" pitchFamily="34" charset="0"/>
              <a:buChar char="•"/>
            </a:pPr>
            <a:r>
              <a:rPr lang="en-US" sz="1000" dirty="0">
                <a:solidFill>
                  <a:schemeClr val="bg1"/>
                </a:solidFill>
                <a:latin typeface="Inter" panose="02000503000000020004" pitchFamily="2" charset="0"/>
                <a:ea typeface="Inter" panose="02000503000000020004" pitchFamily="2" charset="0"/>
              </a:rPr>
              <a:t>Destination will be on your right, at the end of Grange Rd.</a:t>
            </a:r>
            <a:endParaRPr lang="en-US" sz="1000" dirty="0">
              <a:solidFill>
                <a:schemeClr val="bg1"/>
              </a:solidFill>
              <a:effectLst/>
              <a:latin typeface="Inter" panose="02000503000000020004" pitchFamily="2" charset="0"/>
              <a:ea typeface="Inter" panose="02000503000000020004" pitchFamily="2" charset="0"/>
            </a:endParaRPr>
          </a:p>
        </p:txBody>
      </p:sp>
      <p:sp>
        <p:nvSpPr>
          <p:cNvPr id="8" name="TextBox 13">
            <a:extLst>
              <a:ext uri="{FF2B5EF4-FFF2-40B4-BE49-F238E27FC236}">
                <a16:creationId xmlns:a16="http://schemas.microsoft.com/office/drawing/2014/main" id="{4B1FFF81-C552-09C7-C16F-084358181D9A}"/>
              </a:ext>
            </a:extLst>
          </p:cNvPr>
          <p:cNvSpPr txBox="1"/>
          <p:nvPr/>
        </p:nvSpPr>
        <p:spPr>
          <a:xfrm>
            <a:off x="1945898" y="2860575"/>
            <a:ext cx="4427525" cy="383759"/>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Parking:</a:t>
            </a:r>
          </a:p>
        </p:txBody>
      </p:sp>
      <p:sp>
        <p:nvSpPr>
          <p:cNvPr id="9" name="TextBox 14">
            <a:extLst>
              <a:ext uri="{FF2B5EF4-FFF2-40B4-BE49-F238E27FC236}">
                <a16:creationId xmlns:a16="http://schemas.microsoft.com/office/drawing/2014/main" id="{973ED9D3-EA4E-6DF7-206B-BCE5586FAE54}"/>
              </a:ext>
            </a:extLst>
          </p:cNvPr>
          <p:cNvSpPr txBox="1"/>
          <p:nvPr/>
        </p:nvSpPr>
        <p:spPr>
          <a:xfrm>
            <a:off x="1945898" y="3267623"/>
            <a:ext cx="4529123" cy="722505"/>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b="0" i="0" dirty="0">
                <a:solidFill>
                  <a:schemeClr val="bg1"/>
                </a:solidFill>
                <a:effectLst/>
                <a:latin typeface="Inter" panose="02000503000000020004" pitchFamily="2" charset="0"/>
                <a:ea typeface="Inter" panose="02000503000000020004" pitchFamily="2" charset="0"/>
              </a:rPr>
              <a:t>Free on-street parking outside apartment. Please DO NOT </a:t>
            </a:r>
            <a:r>
              <a:rPr lang="en-US" sz="1000" dirty="0">
                <a:solidFill>
                  <a:schemeClr val="bg1"/>
                </a:solidFill>
                <a:latin typeface="Inter" panose="02000503000000020004" pitchFamily="2" charset="0"/>
                <a:ea typeface="Inter" panose="02000503000000020004" pitchFamily="2" charset="0"/>
              </a:rPr>
              <a:t>park in </a:t>
            </a:r>
            <a:r>
              <a:rPr lang="en-US" sz="1000" b="0" i="0" dirty="0">
                <a:solidFill>
                  <a:schemeClr val="bg1"/>
                </a:solidFill>
                <a:effectLst/>
                <a:latin typeface="Inter" panose="02000503000000020004" pitchFamily="2" charset="0"/>
                <a:ea typeface="Inter" panose="02000503000000020004" pitchFamily="2" charset="0"/>
              </a:rPr>
              <a:t>the parking spaces to the left of the property, it is privately owned by another company.</a:t>
            </a:r>
            <a:endParaRPr lang="en-US" sz="1000" dirty="0">
              <a:solidFill>
                <a:schemeClr val="bg1"/>
              </a:solidFill>
              <a:effectLst/>
              <a:latin typeface="Inter" panose="02000503000000020004" pitchFamily="2" charset="0"/>
              <a:ea typeface="Inter" panose="02000503000000020004" pitchFamily="2" charset="0"/>
            </a:endParaRPr>
          </a:p>
        </p:txBody>
      </p:sp>
      <p:sp>
        <p:nvSpPr>
          <p:cNvPr id="11" name="TextBox 13">
            <a:extLst>
              <a:ext uri="{FF2B5EF4-FFF2-40B4-BE49-F238E27FC236}">
                <a16:creationId xmlns:a16="http://schemas.microsoft.com/office/drawing/2014/main" id="{754EF6FA-B357-45A3-0FD6-619B6211618B}"/>
              </a:ext>
            </a:extLst>
          </p:cNvPr>
          <p:cNvSpPr txBox="1"/>
          <p:nvPr/>
        </p:nvSpPr>
        <p:spPr>
          <a:xfrm>
            <a:off x="1945898" y="4178660"/>
            <a:ext cx="4427525" cy="383759"/>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WIFI / Internet:</a:t>
            </a:r>
          </a:p>
        </p:txBody>
      </p:sp>
      <p:sp>
        <p:nvSpPr>
          <p:cNvPr id="12" name="TextBox 14">
            <a:extLst>
              <a:ext uri="{FF2B5EF4-FFF2-40B4-BE49-F238E27FC236}">
                <a16:creationId xmlns:a16="http://schemas.microsoft.com/office/drawing/2014/main" id="{3D3C2867-C1D2-8AD4-1F5A-427DA97964E8}"/>
              </a:ext>
            </a:extLst>
          </p:cNvPr>
          <p:cNvSpPr txBox="1"/>
          <p:nvPr/>
        </p:nvSpPr>
        <p:spPr>
          <a:xfrm>
            <a:off x="1945898" y="4585708"/>
            <a:ext cx="4529123" cy="940514"/>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b="0" i="0" dirty="0">
                <a:solidFill>
                  <a:schemeClr val="bg1"/>
                </a:solidFill>
                <a:effectLst/>
                <a:latin typeface="Inter" panose="02000503000000020004" pitchFamily="2" charset="0"/>
                <a:ea typeface="Inter" panose="02000503000000020004" pitchFamily="2" charset="0"/>
              </a:rPr>
              <a:t>The house has free Wi-Fi. If you need to get to the router it’s located in the Living Room, on the windowsill.</a:t>
            </a:r>
          </a:p>
          <a:p>
            <a:pPr>
              <a:lnSpc>
                <a:spcPts val="1700"/>
              </a:lnSpc>
            </a:pPr>
            <a:r>
              <a:rPr lang="en-US" sz="1000" b="0" i="0" dirty="0">
                <a:solidFill>
                  <a:schemeClr val="bg1"/>
                </a:solidFill>
                <a:effectLst/>
                <a:latin typeface="Inter" panose="02000503000000020004" pitchFamily="2" charset="0"/>
                <a:ea typeface="Inter" panose="02000503000000020004" pitchFamily="2" charset="0"/>
              </a:rPr>
              <a:t>ID: BT-N2FK2T</a:t>
            </a:r>
          </a:p>
          <a:p>
            <a:pPr>
              <a:lnSpc>
                <a:spcPts val="1700"/>
              </a:lnSpc>
            </a:pPr>
            <a:r>
              <a:rPr lang="en-US" sz="1000" b="0" i="0" dirty="0">
                <a:solidFill>
                  <a:schemeClr val="bg1"/>
                </a:solidFill>
                <a:effectLst/>
                <a:latin typeface="Inter" panose="02000503000000020004" pitchFamily="2" charset="0"/>
                <a:ea typeface="Inter" panose="02000503000000020004" pitchFamily="2" charset="0"/>
              </a:rPr>
              <a:t>Password: CJGCUJQHF9kTqv</a:t>
            </a:r>
          </a:p>
        </p:txBody>
      </p:sp>
      <p:sp>
        <p:nvSpPr>
          <p:cNvPr id="23" name="TextBox 13">
            <a:extLst>
              <a:ext uri="{FF2B5EF4-FFF2-40B4-BE49-F238E27FC236}">
                <a16:creationId xmlns:a16="http://schemas.microsoft.com/office/drawing/2014/main" id="{5D67EF95-47D4-9530-B414-9AD81C2B817D}"/>
              </a:ext>
            </a:extLst>
          </p:cNvPr>
          <p:cNvSpPr txBox="1"/>
          <p:nvPr/>
        </p:nvSpPr>
        <p:spPr>
          <a:xfrm>
            <a:off x="1945898" y="5779346"/>
            <a:ext cx="4427525" cy="383759"/>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Rubbish / Recycling:</a:t>
            </a:r>
          </a:p>
        </p:txBody>
      </p:sp>
      <p:sp>
        <p:nvSpPr>
          <p:cNvPr id="24" name="TextBox 14">
            <a:extLst>
              <a:ext uri="{FF2B5EF4-FFF2-40B4-BE49-F238E27FC236}">
                <a16:creationId xmlns:a16="http://schemas.microsoft.com/office/drawing/2014/main" id="{7764D9ED-F0AF-26DC-CEEB-D43F3FC256FA}"/>
              </a:ext>
            </a:extLst>
          </p:cNvPr>
          <p:cNvSpPr txBox="1"/>
          <p:nvPr/>
        </p:nvSpPr>
        <p:spPr>
          <a:xfrm>
            <a:off x="1945898" y="6186394"/>
            <a:ext cx="4529123" cy="3338606"/>
          </a:xfrm>
          <a:prstGeom prst="rect">
            <a:avLst/>
          </a:prstGeom>
          <a:noFill/>
          <a:ln cap="flat">
            <a:noFill/>
          </a:ln>
        </p:spPr>
        <p:txBody>
          <a:bodyPr vert="horz" wrap="square" lIns="91440" tIns="45720" rIns="91440" bIns="45720" anchor="t" anchorCtr="0" compatLnSpc="1">
            <a:spAutoFit/>
          </a:bodyPr>
          <a:lstStyle/>
          <a:p>
            <a:pPr>
              <a:lnSpc>
                <a:spcPts val="1700"/>
              </a:lnSpc>
            </a:pPr>
            <a:r>
              <a:rPr lang="en-GB" sz="1000" b="1" dirty="0">
                <a:solidFill>
                  <a:srgbClr val="0391D7"/>
                </a:solidFill>
                <a:effectLst/>
                <a:latin typeface="Inter" panose="02000503000000020004" pitchFamily="2" charset="0"/>
                <a:ea typeface="Inter" panose="02000503000000020004" pitchFamily="2" charset="0"/>
              </a:rPr>
              <a:t>Bin Collection Day</a:t>
            </a:r>
            <a:endParaRPr lang="en-US" sz="1000" b="0" i="0" dirty="0">
              <a:solidFill>
                <a:srgbClr val="0391D7"/>
              </a:solidFill>
              <a:effectLst/>
              <a:latin typeface="Inter" panose="02000503000000020004" pitchFamily="2" charset="0"/>
              <a:ea typeface="Inter" panose="02000503000000020004" pitchFamily="2" charset="0"/>
            </a:endParaRPr>
          </a:p>
          <a:p>
            <a:pPr>
              <a:lnSpc>
                <a:spcPts val="1700"/>
              </a:lnSpc>
            </a:pPr>
            <a:r>
              <a:rPr lang="en-US" sz="1000" b="0" i="0" dirty="0">
                <a:solidFill>
                  <a:schemeClr val="bg1"/>
                </a:solidFill>
                <a:effectLst/>
                <a:latin typeface="Inter" panose="02000503000000020004" pitchFamily="2" charset="0"/>
                <a:ea typeface="Inter" panose="02000503000000020004" pitchFamily="2" charset="0"/>
              </a:rPr>
              <a:t>The bins are collected Wednesday mornings.</a:t>
            </a:r>
          </a:p>
          <a:p>
            <a:pPr>
              <a:lnSpc>
                <a:spcPts val="1700"/>
              </a:lnSpc>
            </a:pPr>
            <a:r>
              <a:rPr lang="en-US" sz="1000" b="0" i="0" dirty="0">
                <a:solidFill>
                  <a:schemeClr val="bg1"/>
                </a:solidFill>
                <a:effectLst/>
                <a:latin typeface="Inter" panose="02000503000000020004" pitchFamily="2" charset="0"/>
                <a:ea typeface="Inter" panose="02000503000000020004" pitchFamily="2" charset="0"/>
              </a:rPr>
              <a:t>Please put the bins at the front of the property if you are staying on a Tuesday night when staying in the property.</a:t>
            </a:r>
            <a:endParaRPr lang="en-US" sz="1000" dirty="0">
              <a:solidFill>
                <a:schemeClr val="bg1"/>
              </a:solidFill>
              <a:latin typeface="Inter" panose="02000503000000020004" pitchFamily="2" charset="0"/>
              <a:ea typeface="Inter" panose="02000503000000020004" pitchFamily="2" charset="0"/>
            </a:endParaRPr>
          </a:p>
          <a:p>
            <a:pPr>
              <a:lnSpc>
                <a:spcPts val="1700"/>
              </a:lnSpc>
            </a:pPr>
            <a:r>
              <a:rPr lang="en-GB" sz="1000" b="1" dirty="0">
                <a:solidFill>
                  <a:srgbClr val="0391D7"/>
                </a:solidFill>
                <a:effectLst/>
                <a:latin typeface="Inter" panose="02000503000000020004" pitchFamily="2" charset="0"/>
                <a:ea typeface="Inter" panose="02000503000000020004" pitchFamily="2" charset="0"/>
              </a:rPr>
              <a:t>Black Outdoor bin </a:t>
            </a:r>
          </a:p>
          <a:p>
            <a:pPr>
              <a:lnSpc>
                <a:spcPts val="1700"/>
              </a:lnSpc>
            </a:pPr>
            <a:r>
              <a:rPr lang="en-US" sz="1000" b="0" i="0" dirty="0">
                <a:solidFill>
                  <a:schemeClr val="bg1"/>
                </a:solidFill>
                <a:effectLst/>
                <a:latin typeface="Inter" panose="02000503000000020004" pitchFamily="2" charset="0"/>
                <a:ea typeface="Inter" panose="02000503000000020004" pitchFamily="2" charset="0"/>
              </a:rPr>
              <a:t>The Black Bin is only meant for household rubbish that cannot be recycled and for food waste.</a:t>
            </a:r>
          </a:p>
          <a:p>
            <a:pPr>
              <a:lnSpc>
                <a:spcPts val="1700"/>
              </a:lnSpc>
            </a:pPr>
            <a:r>
              <a:rPr lang="en-US" sz="1000" b="0" i="0" dirty="0">
                <a:solidFill>
                  <a:schemeClr val="bg1"/>
                </a:solidFill>
                <a:effectLst/>
                <a:latin typeface="Inter" panose="02000503000000020004" pitchFamily="2" charset="0"/>
                <a:ea typeface="Inter" panose="02000503000000020004" pitchFamily="2" charset="0"/>
              </a:rPr>
              <a:t>The bin lid must be shut and your bin must not be too heavy or overloaded. </a:t>
            </a:r>
          </a:p>
          <a:p>
            <a:pPr>
              <a:lnSpc>
                <a:spcPts val="1700"/>
              </a:lnSpc>
            </a:pPr>
            <a:r>
              <a:rPr lang="en-GB" sz="1000" b="1" dirty="0">
                <a:solidFill>
                  <a:srgbClr val="0391D7"/>
                </a:solidFill>
                <a:effectLst/>
                <a:latin typeface="Inter" panose="02000503000000020004" pitchFamily="2" charset="0"/>
                <a:ea typeface="Inter" panose="02000503000000020004" pitchFamily="2" charset="0"/>
              </a:rPr>
              <a:t>Blue Outdoor Bin</a:t>
            </a:r>
          </a:p>
          <a:p>
            <a:pPr marL="171450" indent="-171450">
              <a:lnSpc>
                <a:spcPts val="1700"/>
              </a:lnSpc>
              <a:buFont typeface="Arial" panose="020B0604020202020204" pitchFamily="34" charset="0"/>
              <a:buChar char="•"/>
            </a:pPr>
            <a:r>
              <a:rPr lang="en-US" sz="1000" dirty="0">
                <a:solidFill>
                  <a:schemeClr val="bg1"/>
                </a:solidFill>
                <a:latin typeface="Inter" panose="02000503000000020004" pitchFamily="2" charset="0"/>
                <a:ea typeface="Inter" panose="02000503000000020004" pitchFamily="2" charset="0"/>
              </a:rPr>
              <a:t>P</a:t>
            </a:r>
            <a:r>
              <a:rPr lang="en-US" sz="1000" b="0" i="0" dirty="0">
                <a:solidFill>
                  <a:schemeClr val="bg1"/>
                </a:solidFill>
                <a:effectLst/>
                <a:latin typeface="Inter" panose="02000503000000020004" pitchFamily="2" charset="0"/>
                <a:ea typeface="Inter" panose="02000503000000020004" pitchFamily="2" charset="0"/>
              </a:rPr>
              <a:t>lastic containers, including margarine and ice cream tubs, yoghurt pots, bottles and plastic food trays etc.</a:t>
            </a:r>
          </a:p>
          <a:p>
            <a:pPr marL="171450" indent="-171450">
              <a:lnSpc>
                <a:spcPts val="1700"/>
              </a:lnSpc>
              <a:buFont typeface="Arial" panose="020B0604020202020204" pitchFamily="34" charset="0"/>
              <a:buChar char="•"/>
            </a:pPr>
            <a:r>
              <a:rPr lang="en-US" sz="1000" dirty="0" err="1">
                <a:solidFill>
                  <a:schemeClr val="bg1"/>
                </a:solidFill>
                <a:latin typeface="Inter" panose="02000503000000020004" pitchFamily="2" charset="0"/>
                <a:ea typeface="Inter" panose="02000503000000020004" pitchFamily="2" charset="0"/>
              </a:rPr>
              <a:t>A</a:t>
            </a:r>
            <a:r>
              <a:rPr lang="en-US" sz="1000" b="0" i="0" dirty="0" err="1">
                <a:solidFill>
                  <a:schemeClr val="bg1"/>
                </a:solidFill>
                <a:effectLst/>
                <a:latin typeface="Inter" panose="02000503000000020004" pitchFamily="2" charset="0"/>
                <a:ea typeface="Inter" panose="02000503000000020004" pitchFamily="2" charset="0"/>
              </a:rPr>
              <a:t>luminium</a:t>
            </a:r>
            <a:r>
              <a:rPr lang="en-US" sz="1000" b="0" i="0" dirty="0">
                <a:solidFill>
                  <a:schemeClr val="bg1"/>
                </a:solidFill>
                <a:effectLst/>
                <a:latin typeface="Inter" panose="02000503000000020004" pitchFamily="2" charset="0"/>
                <a:ea typeface="Inter" panose="02000503000000020004" pitchFamily="2" charset="0"/>
              </a:rPr>
              <a:t> foil, food trays or cans</a:t>
            </a:r>
          </a:p>
          <a:p>
            <a:pPr marL="171450" indent="-171450">
              <a:lnSpc>
                <a:spcPts val="1700"/>
              </a:lnSpc>
              <a:buFont typeface="Arial" panose="020B0604020202020204" pitchFamily="34" charset="0"/>
              <a:buChar char="•"/>
            </a:pPr>
            <a:r>
              <a:rPr lang="en-US" sz="1000" dirty="0">
                <a:solidFill>
                  <a:schemeClr val="bg1"/>
                </a:solidFill>
                <a:latin typeface="Inter" panose="02000503000000020004" pitchFamily="2" charset="0"/>
                <a:ea typeface="Inter" panose="02000503000000020004" pitchFamily="2" charset="0"/>
              </a:rPr>
              <a:t>G</a:t>
            </a:r>
            <a:r>
              <a:rPr lang="en-US" sz="1000" b="0" i="0" dirty="0">
                <a:solidFill>
                  <a:schemeClr val="bg1"/>
                </a:solidFill>
                <a:effectLst/>
                <a:latin typeface="Inter" panose="02000503000000020004" pitchFamily="2" charset="0"/>
                <a:ea typeface="Inter" panose="02000503000000020004" pitchFamily="2" charset="0"/>
              </a:rPr>
              <a:t>lass bottles or jars and lids</a:t>
            </a:r>
          </a:p>
          <a:p>
            <a:pPr marL="171450" indent="-171450">
              <a:lnSpc>
                <a:spcPts val="1700"/>
              </a:lnSpc>
              <a:buFont typeface="Arial" panose="020B0604020202020204" pitchFamily="34" charset="0"/>
              <a:buChar char="•"/>
            </a:pPr>
            <a:r>
              <a:rPr lang="en-US" sz="1000" dirty="0">
                <a:solidFill>
                  <a:schemeClr val="bg1"/>
                </a:solidFill>
                <a:latin typeface="Inter" panose="02000503000000020004" pitchFamily="2" charset="0"/>
                <a:ea typeface="Inter" panose="02000503000000020004" pitchFamily="2" charset="0"/>
              </a:rPr>
              <a:t>A</a:t>
            </a:r>
            <a:r>
              <a:rPr lang="en-US" sz="1000" b="0" i="0" dirty="0">
                <a:solidFill>
                  <a:schemeClr val="bg1"/>
                </a:solidFill>
                <a:effectLst/>
                <a:latin typeface="Inter" panose="02000503000000020004" pitchFamily="2" charset="0"/>
                <a:ea typeface="Inter" panose="02000503000000020004" pitchFamily="2" charset="0"/>
              </a:rPr>
              <a:t>erosol cans and roll-ons</a:t>
            </a:r>
          </a:p>
        </p:txBody>
      </p:sp>
    </p:spTree>
    <p:extLst>
      <p:ext uri="{BB962C8B-B14F-4D97-AF65-F5344CB8AC3E}">
        <p14:creationId xmlns:p14="http://schemas.microsoft.com/office/powerpoint/2010/main" val="1391108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FD7EB-E7F9-4A37-45E9-1A0E36B6EE7C}"/>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7CA9B93F-BD8D-BEBF-E435-6FA99BCAD166}"/>
              </a:ext>
            </a:extLst>
          </p:cNvPr>
          <p:cNvGrpSpPr/>
          <p:nvPr/>
        </p:nvGrpSpPr>
        <p:grpSpPr>
          <a:xfrm>
            <a:off x="5389965" y="7791465"/>
            <a:ext cx="1019536" cy="1657335"/>
            <a:chOff x="457199" y="4760441"/>
            <a:chExt cx="1600201" cy="2601251"/>
          </a:xfrm>
          <a:effectLst>
            <a:outerShdw blurRad="359720" dist="38100" dir="2700000" algn="tl" rotWithShape="0">
              <a:prstClr val="black">
                <a:alpha val="86496"/>
              </a:prstClr>
            </a:outerShdw>
          </a:effectLst>
        </p:grpSpPr>
        <p:sp>
          <p:nvSpPr>
            <p:cNvPr id="4" name="Rounded Rectangle 3">
              <a:extLst>
                <a:ext uri="{FF2B5EF4-FFF2-40B4-BE49-F238E27FC236}">
                  <a16:creationId xmlns:a16="http://schemas.microsoft.com/office/drawing/2014/main" id="{7675B8AD-1A75-B60E-3CB0-8680DCCBDA9B}"/>
                </a:ext>
              </a:extLst>
            </p:cNvPr>
            <p:cNvSpPr/>
            <p:nvPr/>
          </p:nvSpPr>
          <p:spPr>
            <a:xfrm>
              <a:off x="457199" y="4760441"/>
              <a:ext cx="1600201" cy="2601251"/>
            </a:xfrm>
            <a:prstGeom prst="roundRect">
              <a:avLst>
                <a:gd name="adj" fmla="val 55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17">
              <a:extLst>
                <a:ext uri="{FF2B5EF4-FFF2-40B4-BE49-F238E27FC236}">
                  <a16:creationId xmlns:a16="http://schemas.microsoft.com/office/drawing/2014/main" id="{F9D626EE-29CA-4C1F-2DFF-218439360C05}"/>
                </a:ext>
              </a:extLst>
            </p:cNvPr>
            <p:cNvSpPr txBox="1"/>
            <p:nvPr/>
          </p:nvSpPr>
          <p:spPr>
            <a:xfrm>
              <a:off x="636749" y="4915926"/>
              <a:ext cx="1291266" cy="1014441"/>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algn="ctr">
                <a:spcBef>
                  <a:spcPts val="0"/>
                </a:spcBef>
                <a:spcAft>
                  <a:spcPts val="300"/>
                </a:spcAft>
              </a:pPr>
              <a:r>
                <a:rPr lang="en-GB" sz="900" b="1" dirty="0">
                  <a:effectLst/>
                  <a:latin typeface="Inter" panose="02000503000000020004" pitchFamily="2" charset="0"/>
                  <a:ea typeface="Inter" panose="02000503000000020004" pitchFamily="2" charset="0"/>
                </a:rPr>
                <a:t>Scan QR code to get </a:t>
              </a:r>
              <a:r>
                <a:rPr lang="en-GB" sz="900" b="1" dirty="0">
                  <a:solidFill>
                    <a:srgbClr val="0391DA"/>
                  </a:solidFill>
                  <a:effectLst/>
                  <a:latin typeface="Inter" panose="02000503000000020004" pitchFamily="2" charset="0"/>
                  <a:ea typeface="Inter" panose="02000503000000020004" pitchFamily="2" charset="0"/>
                </a:rPr>
                <a:t>15% off </a:t>
              </a:r>
              <a:r>
                <a:rPr lang="en-GB" sz="900" b="1" dirty="0">
                  <a:effectLst/>
                  <a:latin typeface="Inter" panose="02000503000000020004" pitchFamily="2" charset="0"/>
                  <a:ea typeface="Inter" panose="02000503000000020004" pitchFamily="2" charset="0"/>
                </a:rPr>
                <a:t>your next stay!</a:t>
              </a:r>
              <a:endParaRPr lang="en-US" sz="900" b="1" dirty="0">
                <a:effectLst/>
                <a:latin typeface="Inter" panose="02000503000000020004" pitchFamily="2" charset="0"/>
                <a:ea typeface="Inter" panose="02000503000000020004" pitchFamily="2" charset="0"/>
              </a:endParaRPr>
            </a:p>
          </p:txBody>
        </p:sp>
        <p:pic>
          <p:nvPicPr>
            <p:cNvPr id="6" name="Graphic 5">
              <a:extLst>
                <a:ext uri="{FF2B5EF4-FFF2-40B4-BE49-F238E27FC236}">
                  <a16:creationId xmlns:a16="http://schemas.microsoft.com/office/drawing/2014/main" id="{95AD6332-03FF-7095-9116-F7ADFBA236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3734" y="5926812"/>
              <a:ext cx="1291266" cy="1291266"/>
            </a:xfrm>
            <a:prstGeom prst="rect">
              <a:avLst/>
            </a:prstGeom>
          </p:spPr>
        </p:pic>
      </p:grpSp>
      <p:sp>
        <p:nvSpPr>
          <p:cNvPr id="2" name="Rectangle 16">
            <a:extLst>
              <a:ext uri="{FF2B5EF4-FFF2-40B4-BE49-F238E27FC236}">
                <a16:creationId xmlns:a16="http://schemas.microsoft.com/office/drawing/2014/main" id="{8F45F50F-5A5C-6F7C-644D-2B56E32ED1A0}"/>
              </a:ext>
            </a:extLst>
          </p:cNvPr>
          <p:cNvSpPr/>
          <p:nvPr/>
        </p:nvSpPr>
        <p:spPr>
          <a:xfrm>
            <a:off x="0" y="4"/>
            <a:ext cx="5276846" cy="9905996"/>
          </a:xfrm>
          <a:prstGeom prst="rect">
            <a:avLst/>
          </a:prstGeom>
          <a:solidFill>
            <a:srgbClr val="EDF9FF">
              <a:alpha val="95000"/>
            </a:srgbClr>
          </a:solidFill>
          <a:ln cap="flat">
            <a:noFill/>
            <a:prstDash val="solid"/>
          </a:ln>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Inter" pitchFamily="2"/>
              <a:ea typeface="Inter" pitchFamily="2"/>
            </a:endParaRPr>
          </a:p>
        </p:txBody>
      </p:sp>
      <p:sp>
        <p:nvSpPr>
          <p:cNvPr id="7" name="TextBox 13">
            <a:extLst>
              <a:ext uri="{FF2B5EF4-FFF2-40B4-BE49-F238E27FC236}">
                <a16:creationId xmlns:a16="http://schemas.microsoft.com/office/drawing/2014/main" id="{7359BB98-97EB-C895-88AD-AA45EF47A609}"/>
              </a:ext>
            </a:extLst>
          </p:cNvPr>
          <p:cNvSpPr txBox="1"/>
          <p:nvPr/>
        </p:nvSpPr>
        <p:spPr>
          <a:xfrm>
            <a:off x="381000" y="482986"/>
            <a:ext cx="4427525" cy="95410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1200" cap="none" spc="0" baseline="0" dirty="0">
                <a:uFillTx/>
                <a:latin typeface="Inter" panose="02000503000000020004" pitchFamily="2" charset="0"/>
                <a:ea typeface="Inter" panose="02000503000000020004" pitchFamily="2" charset="0"/>
              </a:rPr>
              <a:t>About The Apartment &amp; Entertainment</a:t>
            </a:r>
          </a:p>
        </p:txBody>
      </p:sp>
      <p:cxnSp>
        <p:nvCxnSpPr>
          <p:cNvPr id="9" name="Straight Connector 8">
            <a:extLst>
              <a:ext uri="{FF2B5EF4-FFF2-40B4-BE49-F238E27FC236}">
                <a16:creationId xmlns:a16="http://schemas.microsoft.com/office/drawing/2014/main" id="{72B316A5-2375-0727-7361-629AF0741BDC}"/>
              </a:ext>
            </a:extLst>
          </p:cNvPr>
          <p:cNvCxnSpPr>
            <a:cxnSpLocks/>
          </p:cNvCxnSpPr>
          <p:nvPr/>
        </p:nvCxnSpPr>
        <p:spPr>
          <a:xfrm>
            <a:off x="484172" y="1622730"/>
            <a:ext cx="921180" cy="0"/>
          </a:xfrm>
          <a:prstGeom prst="line">
            <a:avLst/>
          </a:prstGeom>
          <a:ln w="25400">
            <a:solidFill>
              <a:srgbClr val="0391D7"/>
            </a:solidFill>
          </a:ln>
        </p:spPr>
        <p:style>
          <a:lnRef idx="1">
            <a:schemeClr val="accent1"/>
          </a:lnRef>
          <a:fillRef idx="0">
            <a:schemeClr val="accent1"/>
          </a:fillRef>
          <a:effectRef idx="0">
            <a:schemeClr val="accent1"/>
          </a:effectRef>
          <a:fontRef idx="minor">
            <a:schemeClr val="tx1"/>
          </a:fontRef>
        </p:style>
      </p:cxnSp>
      <p:sp>
        <p:nvSpPr>
          <p:cNvPr id="10" name="TextBox 13">
            <a:extLst>
              <a:ext uri="{FF2B5EF4-FFF2-40B4-BE49-F238E27FC236}">
                <a16:creationId xmlns:a16="http://schemas.microsoft.com/office/drawing/2014/main" id="{B2F9986A-029D-0A77-0FED-B8A371274B55}"/>
              </a:ext>
            </a:extLst>
          </p:cNvPr>
          <p:cNvSpPr txBox="1"/>
          <p:nvPr/>
        </p:nvSpPr>
        <p:spPr>
          <a:xfrm>
            <a:off x="381000" y="1809396"/>
            <a:ext cx="4427525" cy="383759"/>
          </a:xfrm>
          <a:prstGeom prst="rect">
            <a:avLst/>
          </a:prstGeom>
          <a:noFill/>
          <a:ln cap="flat">
            <a:noFill/>
          </a:ln>
        </p:spPr>
        <p:txBody>
          <a:bodyPr vert="horz" wrap="square" lIns="91440" tIns="45720" rIns="91440" bIns="45720" anchor="t" anchorCtr="0" compatLnSpc="1">
            <a:spAutoFit/>
          </a:bodyPr>
          <a:lstStyle/>
          <a:p>
            <a:pPr marL="0" marR="0">
              <a:lnSpc>
                <a:spcPct val="115000"/>
              </a:lnSpc>
              <a:spcBef>
                <a:spcPts val="1800"/>
              </a:spcBef>
              <a:spcAft>
                <a:spcPts val="600"/>
              </a:spcAft>
            </a:pPr>
            <a:r>
              <a:rPr lang="en-US" sz="1800" b="1" dirty="0">
                <a:solidFill>
                  <a:srgbClr val="0391DA"/>
                </a:solidFill>
                <a:effectLst/>
                <a:latin typeface="Inter" panose="02000503000000020004" pitchFamily="2" charset="0"/>
                <a:ea typeface="Inter" panose="02000503000000020004" pitchFamily="2" charset="0"/>
              </a:rPr>
              <a:t>Heating:</a:t>
            </a:r>
          </a:p>
        </p:txBody>
      </p:sp>
      <p:sp>
        <p:nvSpPr>
          <p:cNvPr id="11" name="TextBox 13">
            <a:extLst>
              <a:ext uri="{FF2B5EF4-FFF2-40B4-BE49-F238E27FC236}">
                <a16:creationId xmlns:a16="http://schemas.microsoft.com/office/drawing/2014/main" id="{0A32F2D0-96BE-DCAB-86B3-B9A78F1DD22F}"/>
              </a:ext>
            </a:extLst>
          </p:cNvPr>
          <p:cNvSpPr txBox="1"/>
          <p:nvPr/>
        </p:nvSpPr>
        <p:spPr>
          <a:xfrm>
            <a:off x="381000" y="3168684"/>
            <a:ext cx="4427525" cy="390363"/>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sz="1800" b="1" dirty="0">
                <a:solidFill>
                  <a:srgbClr val="0391DA"/>
                </a:solidFill>
                <a:effectLst/>
                <a:latin typeface="Inter" panose="02000503000000020004" pitchFamily="2" charset="0"/>
                <a:ea typeface="Inter" panose="02000503000000020004" pitchFamily="2" charset="0"/>
              </a:rPr>
              <a:t>The Fridge/freezer:</a:t>
            </a:r>
          </a:p>
        </p:txBody>
      </p:sp>
      <p:sp>
        <p:nvSpPr>
          <p:cNvPr id="12" name="TextBox 14">
            <a:extLst>
              <a:ext uri="{FF2B5EF4-FFF2-40B4-BE49-F238E27FC236}">
                <a16:creationId xmlns:a16="http://schemas.microsoft.com/office/drawing/2014/main" id="{882D5350-6FA8-1074-D2AB-F3963909C14B}"/>
              </a:ext>
            </a:extLst>
          </p:cNvPr>
          <p:cNvSpPr txBox="1"/>
          <p:nvPr/>
        </p:nvSpPr>
        <p:spPr>
          <a:xfrm>
            <a:off x="381000" y="2265838"/>
            <a:ext cx="4529123" cy="722505"/>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effectLst/>
                <a:latin typeface="Inter" panose="02000503000000020004" pitchFamily="2" charset="0"/>
                <a:ea typeface="Inter" panose="02000503000000020004" pitchFamily="2" charset="0"/>
              </a:rPr>
              <a:t>The heating is controlled by the electric heaters installed throughout the flat in every room. Please note, the flat is fully insulated to avoid the need for heating.</a:t>
            </a:r>
          </a:p>
        </p:txBody>
      </p:sp>
      <p:sp>
        <p:nvSpPr>
          <p:cNvPr id="13" name="TextBox 14">
            <a:extLst>
              <a:ext uri="{FF2B5EF4-FFF2-40B4-BE49-F238E27FC236}">
                <a16:creationId xmlns:a16="http://schemas.microsoft.com/office/drawing/2014/main" id="{AAC06CAF-760A-351C-4DA4-CD090B3E8145}"/>
              </a:ext>
            </a:extLst>
          </p:cNvPr>
          <p:cNvSpPr txBox="1"/>
          <p:nvPr/>
        </p:nvSpPr>
        <p:spPr>
          <a:xfrm>
            <a:off x="381000" y="3575732"/>
            <a:ext cx="4529123" cy="504497"/>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effectLst/>
                <a:latin typeface="Inter" panose="02000503000000020004" pitchFamily="2" charset="0"/>
                <a:ea typeface="Inter" panose="02000503000000020004" pitchFamily="2" charset="0"/>
              </a:rPr>
              <a:t>You should not need to adjust any settings. If you run into any difficulties (e.g. it's not cooling efficiently) please let us know.</a:t>
            </a:r>
          </a:p>
        </p:txBody>
      </p:sp>
      <p:sp>
        <p:nvSpPr>
          <p:cNvPr id="14" name="TextBox 13">
            <a:extLst>
              <a:ext uri="{FF2B5EF4-FFF2-40B4-BE49-F238E27FC236}">
                <a16:creationId xmlns:a16="http://schemas.microsoft.com/office/drawing/2014/main" id="{25535199-7F35-719F-F10C-4CBA970987D4}"/>
              </a:ext>
            </a:extLst>
          </p:cNvPr>
          <p:cNvSpPr txBox="1"/>
          <p:nvPr/>
        </p:nvSpPr>
        <p:spPr>
          <a:xfrm>
            <a:off x="381000" y="4277255"/>
            <a:ext cx="4427525" cy="390363"/>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sz="1800" b="1" dirty="0">
                <a:solidFill>
                  <a:srgbClr val="0391DA"/>
                </a:solidFill>
                <a:effectLst/>
                <a:latin typeface="Inter" panose="02000503000000020004" pitchFamily="2" charset="0"/>
                <a:ea typeface="Inter" panose="02000503000000020004" pitchFamily="2" charset="0"/>
              </a:rPr>
              <a:t>The Hob and Oven:</a:t>
            </a:r>
          </a:p>
        </p:txBody>
      </p:sp>
      <p:sp>
        <p:nvSpPr>
          <p:cNvPr id="16" name="TextBox 14">
            <a:extLst>
              <a:ext uri="{FF2B5EF4-FFF2-40B4-BE49-F238E27FC236}">
                <a16:creationId xmlns:a16="http://schemas.microsoft.com/office/drawing/2014/main" id="{41F75F17-E8D8-EADA-EBA3-74694AA0C338}"/>
              </a:ext>
            </a:extLst>
          </p:cNvPr>
          <p:cNvSpPr txBox="1"/>
          <p:nvPr/>
        </p:nvSpPr>
        <p:spPr>
          <a:xfrm>
            <a:off x="380999" y="4684303"/>
            <a:ext cx="4529123" cy="4210640"/>
          </a:xfrm>
          <a:prstGeom prst="rect">
            <a:avLst/>
          </a:prstGeom>
          <a:noFill/>
          <a:ln cap="flat">
            <a:noFill/>
          </a:ln>
        </p:spPr>
        <p:txBody>
          <a:bodyPr vert="horz" wrap="square" lIns="91440" tIns="45720" rIns="91440" bIns="45720" anchor="t" anchorCtr="0" compatLnSpc="1">
            <a:spAutoFit/>
          </a:bodyPr>
          <a:lstStyle/>
          <a:p>
            <a:pPr>
              <a:lnSpc>
                <a:spcPts val="1700"/>
              </a:lnSpc>
            </a:pPr>
            <a:r>
              <a:rPr lang="en-GB" sz="1000" b="1" dirty="0">
                <a:solidFill>
                  <a:srgbClr val="0391DA"/>
                </a:solidFill>
                <a:effectLst/>
                <a:latin typeface="Inter" panose="02000503000000020004" pitchFamily="2" charset="0"/>
                <a:ea typeface="Inter" panose="02000503000000020004" pitchFamily="2" charset="0"/>
              </a:rPr>
              <a:t>Using the Electric Hob:</a:t>
            </a:r>
            <a:endParaRPr lang="en-US" sz="1000" b="0" i="0" dirty="0">
              <a:solidFill>
                <a:srgbClr val="0391DA"/>
              </a:solidFill>
              <a:effectLst/>
              <a:latin typeface="Inter" panose="02000503000000020004" pitchFamily="2" charset="0"/>
              <a:ea typeface="Inter" panose="02000503000000020004" pitchFamily="2" charset="0"/>
            </a:endParaRPr>
          </a:p>
          <a:p>
            <a:pPr marL="228600" indent="-228600">
              <a:lnSpc>
                <a:spcPts val="1700"/>
              </a:lnSpc>
              <a:buFont typeface="+mj-lt"/>
              <a:buAutoNum type="arabicPeriod"/>
            </a:pPr>
            <a:r>
              <a:rPr lang="en-US" sz="1000" b="0" i="0" dirty="0">
                <a:effectLst/>
                <a:latin typeface="Inter" panose="02000503000000020004" pitchFamily="2" charset="0"/>
                <a:ea typeface="Inter" panose="02000503000000020004" pitchFamily="2" charset="0"/>
              </a:rPr>
              <a:t>Look for the power switch or button near the hob. It might be on the wall or the hob itself and turn on the power switch.</a:t>
            </a:r>
          </a:p>
          <a:p>
            <a:pPr marL="228600" indent="-228600">
              <a:lnSpc>
                <a:spcPts val="1700"/>
              </a:lnSpc>
              <a:buFont typeface="+mj-lt"/>
              <a:buAutoNum type="arabicPeriod"/>
            </a:pPr>
            <a:r>
              <a:rPr lang="en-US" sz="1000" b="0" i="0" dirty="0">
                <a:effectLst/>
                <a:latin typeface="Inter" panose="02000503000000020004" pitchFamily="2" charset="0"/>
                <a:ea typeface="Inter" panose="02000503000000020004" pitchFamily="2" charset="0"/>
              </a:rPr>
              <a:t>On the hob, you'll see some buttons or knobs. Find the one labeled "Power" or "On/Off."</a:t>
            </a:r>
          </a:p>
          <a:p>
            <a:pPr marL="228600" indent="-228600">
              <a:lnSpc>
                <a:spcPts val="1700"/>
              </a:lnSpc>
              <a:buFont typeface="+mj-lt"/>
              <a:buAutoNum type="arabicPeriod"/>
            </a:pPr>
            <a:r>
              <a:rPr lang="en-US" sz="1000" b="0" i="0" dirty="0">
                <a:effectLst/>
                <a:latin typeface="Inter" panose="02000503000000020004" pitchFamily="2" charset="0"/>
                <a:ea typeface="Inter" panose="02000503000000020004" pitchFamily="2" charset="0"/>
              </a:rPr>
              <a:t>Press or turn this button or knob to turn on the hob. You might hear a beep or see some lights come on.</a:t>
            </a:r>
          </a:p>
          <a:p>
            <a:pPr marL="228600" indent="-228600">
              <a:lnSpc>
                <a:spcPts val="1700"/>
              </a:lnSpc>
              <a:buFont typeface="+mj-lt"/>
              <a:buAutoNum type="arabicPeriod"/>
            </a:pPr>
            <a:r>
              <a:rPr lang="en-US" sz="1000" b="0" i="0" dirty="0">
                <a:effectLst/>
                <a:latin typeface="Inter" panose="02000503000000020004" pitchFamily="2" charset="0"/>
                <a:ea typeface="Inter" panose="02000503000000020004" pitchFamily="2" charset="0"/>
              </a:rPr>
              <a:t>After turning it on, you'll see some other buttons or knobs for controlling the heat. Turn the one you need to adjust the temperature.</a:t>
            </a:r>
          </a:p>
          <a:p>
            <a:pPr marL="228600" indent="-228600">
              <a:lnSpc>
                <a:spcPts val="1700"/>
              </a:lnSpc>
              <a:buFont typeface="+mj-lt"/>
              <a:buAutoNum type="arabicPeriod"/>
            </a:pPr>
            <a:r>
              <a:rPr lang="en-US" sz="1000" b="0" i="0" dirty="0">
                <a:effectLst/>
                <a:latin typeface="Inter" panose="02000503000000020004" pitchFamily="2" charset="0"/>
                <a:ea typeface="Inter" panose="02000503000000020004" pitchFamily="2" charset="0"/>
              </a:rPr>
              <a:t>Once it's heated, you're ready to start cooking!</a:t>
            </a:r>
            <a:endParaRPr lang="en-US" sz="1000" dirty="0">
              <a:latin typeface="Inter" panose="02000503000000020004" pitchFamily="2" charset="0"/>
              <a:ea typeface="Inter" panose="02000503000000020004" pitchFamily="2" charset="0"/>
            </a:endParaRPr>
          </a:p>
          <a:p>
            <a:pPr marL="228600" indent="-228600">
              <a:lnSpc>
                <a:spcPts val="1700"/>
              </a:lnSpc>
              <a:buFont typeface="+mj-lt"/>
              <a:buAutoNum type="arabicPeriod"/>
            </a:pPr>
            <a:r>
              <a:rPr lang="en-US" sz="1000" b="0" i="0" dirty="0">
                <a:effectLst/>
                <a:latin typeface="Inter" panose="02000503000000020004" pitchFamily="2" charset="0"/>
                <a:ea typeface="Inter" panose="02000503000000020004" pitchFamily="2" charset="0"/>
              </a:rPr>
              <a:t>When you're finished cooking, turn off the hob by using the power button or knob.</a:t>
            </a:r>
          </a:p>
          <a:p>
            <a:pPr marL="228600" indent="-228600">
              <a:lnSpc>
                <a:spcPts val="1700"/>
              </a:lnSpc>
              <a:buFont typeface="+mj-lt"/>
              <a:buAutoNum type="arabicPeriod"/>
            </a:pPr>
            <a:r>
              <a:rPr lang="en-US" sz="1000" b="0" i="0" dirty="0">
                <a:effectLst/>
                <a:latin typeface="Inter" panose="02000503000000020004" pitchFamily="2" charset="0"/>
                <a:ea typeface="Inter" panose="02000503000000020004" pitchFamily="2" charset="0"/>
              </a:rPr>
              <a:t>Wait for the hob to cool down completely before touching it or cleaning it. This might take a little while, so be patient.</a:t>
            </a:r>
          </a:p>
          <a:p>
            <a:pPr marL="228600" indent="-228600">
              <a:lnSpc>
                <a:spcPts val="1700"/>
              </a:lnSpc>
              <a:buFont typeface="+mj-lt"/>
              <a:buAutoNum type="arabicPeriod"/>
            </a:pPr>
            <a:r>
              <a:rPr lang="en-US" sz="1000" b="0" i="0" dirty="0">
                <a:effectLst/>
                <a:latin typeface="Inter" panose="02000503000000020004" pitchFamily="2" charset="0"/>
                <a:ea typeface="Inter" panose="02000503000000020004" pitchFamily="2" charset="0"/>
              </a:rPr>
              <a:t>Once it's cooled down, you can safely clean the hob with a soft cloth or sponge.</a:t>
            </a:r>
          </a:p>
          <a:p>
            <a:pPr>
              <a:lnSpc>
                <a:spcPts val="1700"/>
              </a:lnSpc>
            </a:pPr>
            <a:r>
              <a:rPr lang="en-US" sz="1000" dirty="0">
                <a:latin typeface="Inter" panose="02000503000000020004" pitchFamily="2" charset="0"/>
                <a:ea typeface="Inter" panose="02000503000000020004" pitchFamily="2" charset="0"/>
              </a:rPr>
              <a:t>User manual: </a:t>
            </a:r>
            <a:r>
              <a:rPr lang="en-US" sz="1000" dirty="0">
                <a:latin typeface="Inter" panose="02000503000000020004" pitchFamily="2" charset="0"/>
                <a:ea typeface="Inter" panose="02000503000000020004" pitchFamily="2" charset="0"/>
                <a:hlinkClick r:id="rId5">
                  <a:extLst>
                    <a:ext uri="{A12FA001-AC4F-418D-AE19-62706E023703}">
                      <ahyp:hlinkClr xmlns:ahyp="http://schemas.microsoft.com/office/drawing/2018/hyperlinkcolor" val="tx"/>
                    </a:ext>
                  </a:extLst>
                </a:hlinkClick>
              </a:rPr>
              <a:t>https://manuals.plus/cooke-lewis/clcer60a-electric-hob-manual#axzz8SJP2M8UQ</a:t>
            </a:r>
            <a:r>
              <a:rPr lang="en-US" sz="1000" dirty="0">
                <a:latin typeface="Inter" panose="02000503000000020004" pitchFamily="2" charset="0"/>
                <a:ea typeface="Inter" panose="02000503000000020004" pitchFamily="2" charset="0"/>
              </a:rPr>
              <a:t> </a:t>
            </a:r>
            <a:endParaRPr lang="en-US" sz="1000" b="0" i="0" dirty="0">
              <a:effectLst/>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3096303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8EBFF-661B-40C5-D666-2ED0D0AA0CA6}"/>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C1B0EEE7-0D3A-B795-2A9E-62C03E095772}"/>
              </a:ext>
            </a:extLst>
          </p:cNvPr>
          <p:cNvGrpSpPr/>
          <p:nvPr/>
        </p:nvGrpSpPr>
        <p:grpSpPr>
          <a:xfrm>
            <a:off x="5389965" y="7791465"/>
            <a:ext cx="1019536" cy="1657335"/>
            <a:chOff x="457199" y="4760441"/>
            <a:chExt cx="1600201" cy="2601251"/>
          </a:xfrm>
          <a:effectLst>
            <a:outerShdw blurRad="359720" dist="38100" dir="2700000" algn="tl" rotWithShape="0">
              <a:prstClr val="black">
                <a:alpha val="86496"/>
              </a:prstClr>
            </a:outerShdw>
          </a:effectLst>
        </p:grpSpPr>
        <p:sp>
          <p:nvSpPr>
            <p:cNvPr id="11" name="Rounded Rectangle 10">
              <a:extLst>
                <a:ext uri="{FF2B5EF4-FFF2-40B4-BE49-F238E27FC236}">
                  <a16:creationId xmlns:a16="http://schemas.microsoft.com/office/drawing/2014/main" id="{0FEB047E-4FEA-34C8-8399-C4407472D0F3}"/>
                </a:ext>
              </a:extLst>
            </p:cNvPr>
            <p:cNvSpPr/>
            <p:nvPr/>
          </p:nvSpPr>
          <p:spPr>
            <a:xfrm>
              <a:off x="457199" y="4760441"/>
              <a:ext cx="1600201" cy="2601251"/>
            </a:xfrm>
            <a:prstGeom prst="roundRect">
              <a:avLst>
                <a:gd name="adj" fmla="val 55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7">
              <a:extLst>
                <a:ext uri="{FF2B5EF4-FFF2-40B4-BE49-F238E27FC236}">
                  <a16:creationId xmlns:a16="http://schemas.microsoft.com/office/drawing/2014/main" id="{0E00B13E-2A8E-8429-E839-50C53540602B}"/>
                </a:ext>
              </a:extLst>
            </p:cNvPr>
            <p:cNvSpPr txBox="1"/>
            <p:nvPr/>
          </p:nvSpPr>
          <p:spPr>
            <a:xfrm>
              <a:off x="636749" y="4915926"/>
              <a:ext cx="1291266" cy="1014441"/>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algn="ctr">
                <a:spcBef>
                  <a:spcPts val="0"/>
                </a:spcBef>
                <a:spcAft>
                  <a:spcPts val="300"/>
                </a:spcAft>
              </a:pPr>
              <a:r>
                <a:rPr lang="en-GB" sz="900" b="1" dirty="0">
                  <a:effectLst/>
                  <a:latin typeface="Inter" panose="02000503000000020004" pitchFamily="2" charset="0"/>
                  <a:ea typeface="Inter" panose="02000503000000020004" pitchFamily="2" charset="0"/>
                </a:rPr>
                <a:t>Scan QR code to get </a:t>
              </a:r>
              <a:r>
                <a:rPr lang="en-GB" sz="900" b="1" dirty="0">
                  <a:solidFill>
                    <a:srgbClr val="0391DA"/>
                  </a:solidFill>
                  <a:effectLst/>
                  <a:latin typeface="Inter" panose="02000503000000020004" pitchFamily="2" charset="0"/>
                  <a:ea typeface="Inter" panose="02000503000000020004" pitchFamily="2" charset="0"/>
                </a:rPr>
                <a:t>15% off </a:t>
              </a:r>
              <a:r>
                <a:rPr lang="en-GB" sz="900" b="1" dirty="0">
                  <a:effectLst/>
                  <a:latin typeface="Inter" panose="02000503000000020004" pitchFamily="2" charset="0"/>
                  <a:ea typeface="Inter" panose="02000503000000020004" pitchFamily="2" charset="0"/>
                </a:rPr>
                <a:t>your next stay!</a:t>
              </a:r>
              <a:endParaRPr lang="en-US" sz="900" b="1" dirty="0">
                <a:effectLst/>
                <a:latin typeface="Inter" panose="02000503000000020004" pitchFamily="2" charset="0"/>
                <a:ea typeface="Inter" panose="02000503000000020004" pitchFamily="2" charset="0"/>
              </a:endParaRPr>
            </a:p>
          </p:txBody>
        </p:sp>
        <p:pic>
          <p:nvPicPr>
            <p:cNvPr id="14" name="Graphic 13">
              <a:extLst>
                <a:ext uri="{FF2B5EF4-FFF2-40B4-BE49-F238E27FC236}">
                  <a16:creationId xmlns:a16="http://schemas.microsoft.com/office/drawing/2014/main" id="{14085A5C-C29D-8933-7CF2-B65F94DD24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3734" y="5926812"/>
              <a:ext cx="1291266" cy="1291266"/>
            </a:xfrm>
            <a:prstGeom prst="rect">
              <a:avLst/>
            </a:prstGeom>
          </p:spPr>
        </p:pic>
      </p:grpSp>
      <p:sp>
        <p:nvSpPr>
          <p:cNvPr id="2" name="Rectangle 16">
            <a:extLst>
              <a:ext uri="{FF2B5EF4-FFF2-40B4-BE49-F238E27FC236}">
                <a16:creationId xmlns:a16="http://schemas.microsoft.com/office/drawing/2014/main" id="{3CF5EF30-9C2F-7F17-5376-0CC02C2B2B55}"/>
              </a:ext>
            </a:extLst>
          </p:cNvPr>
          <p:cNvSpPr/>
          <p:nvPr/>
        </p:nvSpPr>
        <p:spPr>
          <a:xfrm>
            <a:off x="0" y="4"/>
            <a:ext cx="5276846" cy="9905996"/>
          </a:xfrm>
          <a:prstGeom prst="rect">
            <a:avLst/>
          </a:prstGeom>
          <a:solidFill>
            <a:srgbClr val="EDF9FF">
              <a:alpha val="95297"/>
            </a:srgbClr>
          </a:solidFill>
          <a:ln cap="flat">
            <a:noFill/>
            <a:prstDash val="solid"/>
          </a:ln>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Inter" pitchFamily="2"/>
              <a:ea typeface="Inter" pitchFamily="2"/>
            </a:endParaRPr>
          </a:p>
        </p:txBody>
      </p:sp>
      <p:sp>
        <p:nvSpPr>
          <p:cNvPr id="10" name="TextBox 13">
            <a:extLst>
              <a:ext uri="{FF2B5EF4-FFF2-40B4-BE49-F238E27FC236}">
                <a16:creationId xmlns:a16="http://schemas.microsoft.com/office/drawing/2014/main" id="{FD4B9781-4DB1-88CB-7C36-82AF3103D763}"/>
              </a:ext>
            </a:extLst>
          </p:cNvPr>
          <p:cNvSpPr txBox="1"/>
          <p:nvPr/>
        </p:nvSpPr>
        <p:spPr>
          <a:xfrm>
            <a:off x="381000" y="1792359"/>
            <a:ext cx="4427525" cy="386516"/>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Washing Machine:</a:t>
            </a:r>
          </a:p>
        </p:txBody>
      </p:sp>
      <p:sp>
        <p:nvSpPr>
          <p:cNvPr id="12" name="TextBox 14">
            <a:extLst>
              <a:ext uri="{FF2B5EF4-FFF2-40B4-BE49-F238E27FC236}">
                <a16:creationId xmlns:a16="http://schemas.microsoft.com/office/drawing/2014/main" id="{32DF2975-424B-3B32-A6BF-D1BC01C75748}"/>
              </a:ext>
            </a:extLst>
          </p:cNvPr>
          <p:cNvSpPr txBox="1"/>
          <p:nvPr/>
        </p:nvSpPr>
        <p:spPr>
          <a:xfrm>
            <a:off x="381000" y="2248801"/>
            <a:ext cx="4529123" cy="504497"/>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effectLst/>
                <a:latin typeface="Inter" panose="02000503000000020004" pitchFamily="2" charset="0"/>
                <a:ea typeface="Inter" panose="02000503000000020004" pitchFamily="2" charset="0"/>
              </a:rPr>
              <a:t>Please follow the user manual here:</a:t>
            </a:r>
          </a:p>
          <a:p>
            <a:pPr>
              <a:lnSpc>
                <a:spcPts val="1700"/>
              </a:lnSpc>
            </a:pPr>
            <a:r>
              <a:rPr lang="en-US" sz="1000" dirty="0">
                <a:effectLst/>
                <a:latin typeface="Inter" panose="02000503000000020004" pitchFamily="2" charset="0"/>
                <a:ea typeface="Inter" panose="02000503000000020004" pitchFamily="2" charset="0"/>
                <a:hlinkClick r:id="rId5">
                  <a:extLst>
                    <a:ext uri="{A12FA001-AC4F-418D-AE19-62706E023703}">
                      <ahyp:hlinkClr xmlns:ahyp="http://schemas.microsoft.com/office/drawing/2018/hyperlinkcolor" val="tx"/>
                    </a:ext>
                  </a:extLst>
                </a:hlinkClick>
              </a:rPr>
              <a:t>https://www.manuals.co.uk/bosch/waq24422ii/manual</a:t>
            </a:r>
            <a:r>
              <a:rPr lang="en-US" sz="1000" dirty="0">
                <a:latin typeface="Inter" panose="02000503000000020004" pitchFamily="2" charset="0"/>
                <a:ea typeface="Inter" panose="02000503000000020004" pitchFamily="2" charset="0"/>
              </a:rPr>
              <a:t> </a:t>
            </a:r>
            <a:r>
              <a:rPr lang="en-US" sz="1000" dirty="0">
                <a:effectLst/>
                <a:latin typeface="Inter" panose="02000503000000020004" pitchFamily="2" charset="0"/>
                <a:ea typeface="Inter" panose="02000503000000020004" pitchFamily="2" charset="0"/>
              </a:rPr>
              <a:t> </a:t>
            </a:r>
          </a:p>
        </p:txBody>
      </p:sp>
      <p:sp>
        <p:nvSpPr>
          <p:cNvPr id="17" name="TextBox 13">
            <a:extLst>
              <a:ext uri="{FF2B5EF4-FFF2-40B4-BE49-F238E27FC236}">
                <a16:creationId xmlns:a16="http://schemas.microsoft.com/office/drawing/2014/main" id="{7D894A77-DA7C-6F46-5726-6F659F25674F}"/>
              </a:ext>
            </a:extLst>
          </p:cNvPr>
          <p:cNvSpPr txBox="1"/>
          <p:nvPr/>
        </p:nvSpPr>
        <p:spPr>
          <a:xfrm>
            <a:off x="381000" y="3075321"/>
            <a:ext cx="4427525" cy="386516"/>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Breakages:</a:t>
            </a:r>
          </a:p>
        </p:txBody>
      </p:sp>
      <p:sp>
        <p:nvSpPr>
          <p:cNvPr id="18" name="TextBox 14">
            <a:extLst>
              <a:ext uri="{FF2B5EF4-FFF2-40B4-BE49-F238E27FC236}">
                <a16:creationId xmlns:a16="http://schemas.microsoft.com/office/drawing/2014/main" id="{51F2CD8C-A6B2-9A2A-25AC-D470B5160E38}"/>
              </a:ext>
            </a:extLst>
          </p:cNvPr>
          <p:cNvSpPr txBox="1"/>
          <p:nvPr/>
        </p:nvSpPr>
        <p:spPr>
          <a:xfrm>
            <a:off x="381000" y="3531763"/>
            <a:ext cx="4529123" cy="940514"/>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effectLst/>
                <a:latin typeface="Inter" panose="02000503000000020004" pitchFamily="2" charset="0"/>
                <a:ea typeface="Inter" panose="02000503000000020004" pitchFamily="2" charset="0"/>
              </a:rPr>
              <a:t>We understand that sometimes accidents happen! Should you break anything please let us know immediately - if it's minor we usually won't charge. If it's a larger issue (e.g. the TV screen!) we would like to agree the cost with you before you leave to avoid any issues later. Thank you! </a:t>
            </a:r>
          </a:p>
        </p:txBody>
      </p:sp>
      <p:sp>
        <p:nvSpPr>
          <p:cNvPr id="19" name="TextBox 13">
            <a:extLst>
              <a:ext uri="{FF2B5EF4-FFF2-40B4-BE49-F238E27FC236}">
                <a16:creationId xmlns:a16="http://schemas.microsoft.com/office/drawing/2014/main" id="{31005A84-C22A-F798-89E0-04791CF90138}"/>
              </a:ext>
            </a:extLst>
          </p:cNvPr>
          <p:cNvSpPr txBox="1"/>
          <p:nvPr/>
        </p:nvSpPr>
        <p:spPr>
          <a:xfrm>
            <a:off x="381000" y="4759742"/>
            <a:ext cx="4427525" cy="386516"/>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Television / Netflix:</a:t>
            </a:r>
          </a:p>
        </p:txBody>
      </p:sp>
      <p:sp>
        <p:nvSpPr>
          <p:cNvPr id="20" name="TextBox 14">
            <a:extLst>
              <a:ext uri="{FF2B5EF4-FFF2-40B4-BE49-F238E27FC236}">
                <a16:creationId xmlns:a16="http://schemas.microsoft.com/office/drawing/2014/main" id="{6B9536B8-6682-0E46-78B9-8868C5126DB9}"/>
              </a:ext>
            </a:extLst>
          </p:cNvPr>
          <p:cNvSpPr txBox="1"/>
          <p:nvPr/>
        </p:nvSpPr>
        <p:spPr>
          <a:xfrm>
            <a:off x="381000" y="5216184"/>
            <a:ext cx="4529123" cy="1376531"/>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latin typeface="Inter" panose="02000503000000020004" pitchFamily="2" charset="0"/>
                <a:ea typeface="Inter" panose="02000503000000020004" pitchFamily="2" charset="0"/>
              </a:rPr>
              <a:t>T</a:t>
            </a:r>
            <a:r>
              <a:rPr lang="en-US" sz="1000" dirty="0">
                <a:effectLst/>
                <a:latin typeface="Inter" panose="02000503000000020004" pitchFamily="2" charset="0"/>
                <a:ea typeface="Inter" panose="02000503000000020004" pitchFamily="2" charset="0"/>
              </a:rPr>
              <a:t>he remote control for the </a:t>
            </a:r>
            <a:r>
              <a:rPr lang="en-US" sz="1000" dirty="0">
                <a:latin typeface="Inter" panose="02000503000000020004" pitchFamily="2" charset="0"/>
                <a:ea typeface="Inter" panose="02000503000000020004" pitchFamily="2" charset="0"/>
              </a:rPr>
              <a:t>l</a:t>
            </a:r>
            <a:r>
              <a:rPr lang="en-US" sz="1000" dirty="0">
                <a:effectLst/>
                <a:latin typeface="Inter" panose="02000503000000020004" pitchFamily="2" charset="0"/>
                <a:ea typeface="Inter" panose="02000503000000020004" pitchFamily="2" charset="0"/>
              </a:rPr>
              <a:t>iving room  TV should be </a:t>
            </a:r>
            <a:r>
              <a:rPr lang="en-US" sz="1000" dirty="0">
                <a:latin typeface="Inter" panose="02000503000000020004" pitchFamily="2" charset="0"/>
                <a:ea typeface="Inter" panose="02000503000000020004" pitchFamily="2" charset="0"/>
              </a:rPr>
              <a:t>on the coffee table. </a:t>
            </a:r>
            <a:r>
              <a:rPr lang="en-US" sz="1000" dirty="0">
                <a:effectLst/>
                <a:latin typeface="Inter" panose="02000503000000020004" pitchFamily="2" charset="0"/>
                <a:ea typeface="Inter" panose="02000503000000020004" pitchFamily="2" charset="0"/>
              </a:rPr>
              <a:t>You’ll notice there is a on/off buttons at the top. </a:t>
            </a:r>
          </a:p>
          <a:p>
            <a:pPr>
              <a:lnSpc>
                <a:spcPts val="1700"/>
              </a:lnSpc>
            </a:pPr>
            <a:r>
              <a:rPr lang="en-US" sz="1000" dirty="0">
                <a:effectLst/>
                <a:latin typeface="Inter" panose="02000503000000020004" pitchFamily="2" charset="0"/>
                <a:ea typeface="Inter" panose="02000503000000020004" pitchFamily="2" charset="0"/>
              </a:rPr>
              <a:t>The red on/off button (top left) turns on the TV.</a:t>
            </a:r>
          </a:p>
          <a:p>
            <a:pPr>
              <a:lnSpc>
                <a:spcPts val="1700"/>
              </a:lnSpc>
            </a:pPr>
            <a:r>
              <a:rPr lang="en-US" sz="1000" dirty="0">
                <a:effectLst/>
                <a:latin typeface="Inter" panose="02000503000000020004" pitchFamily="2" charset="0"/>
                <a:ea typeface="Inter" panose="02000503000000020004" pitchFamily="2" charset="0"/>
              </a:rPr>
              <a:t>This TV has Netflix, Amazon Prime, Now TV, BBC </a:t>
            </a:r>
            <a:r>
              <a:rPr lang="en-US" sz="1000" dirty="0" err="1">
                <a:effectLst/>
                <a:latin typeface="Inter" panose="02000503000000020004" pitchFamily="2" charset="0"/>
                <a:ea typeface="Inter" panose="02000503000000020004" pitchFamily="2" charset="0"/>
              </a:rPr>
              <a:t>iPlayer</a:t>
            </a:r>
            <a:r>
              <a:rPr lang="en-US" sz="1000" dirty="0">
                <a:effectLst/>
                <a:latin typeface="Inter" panose="02000503000000020004" pitchFamily="2" charset="0"/>
                <a:ea typeface="Inter" panose="02000503000000020004" pitchFamily="2" charset="0"/>
              </a:rPr>
              <a:t>, ITV X and more. </a:t>
            </a:r>
            <a:r>
              <a:rPr lang="en-US" sz="1000" dirty="0">
                <a:latin typeface="Inter" panose="02000503000000020004" pitchFamily="2" charset="0"/>
                <a:ea typeface="Inter" panose="02000503000000020004" pitchFamily="2" charset="0"/>
              </a:rPr>
              <a:t>You should see specific buttons for these on the remote further down the middle. </a:t>
            </a:r>
            <a:endParaRPr lang="en-US" sz="1000" dirty="0">
              <a:effectLst/>
              <a:latin typeface="Inter" panose="02000503000000020004" pitchFamily="2" charset="0"/>
              <a:ea typeface="Inter" panose="02000503000000020004" pitchFamily="2" charset="0"/>
            </a:endParaRPr>
          </a:p>
        </p:txBody>
      </p:sp>
      <p:sp>
        <p:nvSpPr>
          <p:cNvPr id="21" name="TextBox 14">
            <a:extLst>
              <a:ext uri="{FF2B5EF4-FFF2-40B4-BE49-F238E27FC236}">
                <a16:creationId xmlns:a16="http://schemas.microsoft.com/office/drawing/2014/main" id="{58558420-E2C8-2033-940F-74AE55981664}"/>
              </a:ext>
            </a:extLst>
          </p:cNvPr>
          <p:cNvSpPr txBox="1"/>
          <p:nvPr/>
        </p:nvSpPr>
        <p:spPr>
          <a:xfrm>
            <a:off x="380999" y="416445"/>
            <a:ext cx="4529123" cy="1376595"/>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b="1" dirty="0">
                <a:solidFill>
                  <a:srgbClr val="0391DA"/>
                </a:solidFill>
                <a:latin typeface="Inter" panose="02000503000000020004" pitchFamily="2" charset="0"/>
                <a:ea typeface="Inter" panose="02000503000000020004" pitchFamily="2" charset="0"/>
              </a:rPr>
              <a:t>Using the Oven:</a:t>
            </a:r>
          </a:p>
          <a:p>
            <a:pPr>
              <a:lnSpc>
                <a:spcPts val="1700"/>
              </a:lnSpc>
            </a:pPr>
            <a:r>
              <a:rPr lang="en-US" sz="1000" dirty="0">
                <a:latin typeface="Inter" panose="02000503000000020004" pitchFamily="2" charset="0"/>
                <a:ea typeface="Inter" panose="02000503000000020004" pitchFamily="2" charset="0"/>
              </a:rPr>
              <a:t>Select the oven function that you wish to use by turning the knob that’s on the left of the oven. </a:t>
            </a:r>
          </a:p>
          <a:p>
            <a:pPr>
              <a:lnSpc>
                <a:spcPts val="1700"/>
              </a:lnSpc>
            </a:pPr>
            <a:r>
              <a:rPr lang="en-US" sz="1000" dirty="0">
                <a:latin typeface="Inter" panose="02000503000000020004" pitchFamily="2" charset="0"/>
                <a:ea typeface="Inter" panose="02000503000000020004" pitchFamily="2" charset="0"/>
              </a:rPr>
              <a:t>Once you’ve selected your oven function choose the heat you would like to cook using the hob on the right of the oven. </a:t>
            </a:r>
          </a:p>
          <a:p>
            <a:pPr>
              <a:lnSpc>
                <a:spcPts val="1700"/>
              </a:lnSpc>
            </a:pPr>
            <a:endParaRPr lang="en-US" sz="1000" b="1" dirty="0">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101165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382FD-3C17-049D-9FED-77304BCF7950}"/>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CEDC9279-39A8-380B-2354-BF630213082A}"/>
              </a:ext>
            </a:extLst>
          </p:cNvPr>
          <p:cNvGrpSpPr/>
          <p:nvPr/>
        </p:nvGrpSpPr>
        <p:grpSpPr>
          <a:xfrm>
            <a:off x="458446" y="7791465"/>
            <a:ext cx="1019536" cy="1657335"/>
            <a:chOff x="457199" y="4760441"/>
            <a:chExt cx="1600201" cy="2601251"/>
          </a:xfrm>
          <a:effectLst>
            <a:outerShdw blurRad="359720" dist="38100" dir="2700000" algn="tl" rotWithShape="0">
              <a:prstClr val="black">
                <a:alpha val="86496"/>
              </a:prstClr>
            </a:outerShdw>
          </a:effectLst>
        </p:grpSpPr>
        <p:sp>
          <p:nvSpPr>
            <p:cNvPr id="4" name="Rounded Rectangle 3">
              <a:extLst>
                <a:ext uri="{FF2B5EF4-FFF2-40B4-BE49-F238E27FC236}">
                  <a16:creationId xmlns:a16="http://schemas.microsoft.com/office/drawing/2014/main" id="{8854E790-B655-5FDF-6231-F6926A238C1F}"/>
                </a:ext>
              </a:extLst>
            </p:cNvPr>
            <p:cNvSpPr/>
            <p:nvPr/>
          </p:nvSpPr>
          <p:spPr>
            <a:xfrm>
              <a:off x="457199" y="4760441"/>
              <a:ext cx="1600201" cy="2601251"/>
            </a:xfrm>
            <a:prstGeom prst="roundRect">
              <a:avLst>
                <a:gd name="adj" fmla="val 55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17">
              <a:extLst>
                <a:ext uri="{FF2B5EF4-FFF2-40B4-BE49-F238E27FC236}">
                  <a16:creationId xmlns:a16="http://schemas.microsoft.com/office/drawing/2014/main" id="{F2BC54F7-5B2E-964B-7286-34C9F965BA83}"/>
                </a:ext>
              </a:extLst>
            </p:cNvPr>
            <p:cNvSpPr txBox="1"/>
            <p:nvPr/>
          </p:nvSpPr>
          <p:spPr>
            <a:xfrm>
              <a:off x="636749" y="4915926"/>
              <a:ext cx="1291266" cy="1014441"/>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algn="ctr">
                <a:spcBef>
                  <a:spcPts val="0"/>
                </a:spcBef>
                <a:spcAft>
                  <a:spcPts val="300"/>
                </a:spcAft>
              </a:pPr>
              <a:r>
                <a:rPr lang="en-GB" sz="900" b="1" dirty="0">
                  <a:effectLst/>
                  <a:latin typeface="Inter" panose="02000503000000020004" pitchFamily="2" charset="0"/>
                  <a:ea typeface="Inter" panose="02000503000000020004" pitchFamily="2" charset="0"/>
                </a:rPr>
                <a:t>Scan QR code to get </a:t>
              </a:r>
              <a:r>
                <a:rPr lang="en-GB" sz="900" b="1" dirty="0">
                  <a:solidFill>
                    <a:srgbClr val="0391DA"/>
                  </a:solidFill>
                  <a:effectLst/>
                  <a:latin typeface="Inter" panose="02000503000000020004" pitchFamily="2" charset="0"/>
                  <a:ea typeface="Inter" panose="02000503000000020004" pitchFamily="2" charset="0"/>
                </a:rPr>
                <a:t>15% off </a:t>
              </a:r>
              <a:r>
                <a:rPr lang="en-GB" sz="900" b="1" dirty="0">
                  <a:effectLst/>
                  <a:latin typeface="Inter" panose="02000503000000020004" pitchFamily="2" charset="0"/>
                  <a:ea typeface="Inter" panose="02000503000000020004" pitchFamily="2" charset="0"/>
                </a:rPr>
                <a:t>your next stay!</a:t>
              </a:r>
              <a:endParaRPr lang="en-US" sz="900" b="1" dirty="0">
                <a:effectLst/>
                <a:latin typeface="Inter" panose="02000503000000020004" pitchFamily="2" charset="0"/>
                <a:ea typeface="Inter" panose="02000503000000020004" pitchFamily="2" charset="0"/>
              </a:endParaRPr>
            </a:p>
          </p:txBody>
        </p:sp>
        <p:pic>
          <p:nvPicPr>
            <p:cNvPr id="6" name="Graphic 5">
              <a:extLst>
                <a:ext uri="{FF2B5EF4-FFF2-40B4-BE49-F238E27FC236}">
                  <a16:creationId xmlns:a16="http://schemas.microsoft.com/office/drawing/2014/main" id="{9CE97783-78D8-4FB7-F22F-FA2B10EBAF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3734" y="5926812"/>
              <a:ext cx="1291266" cy="1291266"/>
            </a:xfrm>
            <a:prstGeom prst="rect">
              <a:avLst/>
            </a:prstGeom>
          </p:spPr>
        </p:pic>
      </p:grpSp>
      <p:sp>
        <p:nvSpPr>
          <p:cNvPr id="2" name="Rectangle 16">
            <a:extLst>
              <a:ext uri="{FF2B5EF4-FFF2-40B4-BE49-F238E27FC236}">
                <a16:creationId xmlns:a16="http://schemas.microsoft.com/office/drawing/2014/main" id="{D7E2A758-641F-2851-BEED-69F8CF8425B3}"/>
              </a:ext>
            </a:extLst>
          </p:cNvPr>
          <p:cNvSpPr/>
          <p:nvPr/>
        </p:nvSpPr>
        <p:spPr>
          <a:xfrm>
            <a:off x="1581153" y="0"/>
            <a:ext cx="5276846" cy="9905996"/>
          </a:xfrm>
          <a:prstGeom prst="rect">
            <a:avLst/>
          </a:prstGeom>
          <a:solidFill>
            <a:srgbClr val="212E3D">
              <a:alpha val="94902"/>
            </a:srgbClr>
          </a:solidFill>
          <a:ln cap="flat">
            <a:noFill/>
            <a:prstDash val="solid"/>
          </a:ln>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Inter" pitchFamily="2"/>
              <a:ea typeface="Inter" pitchFamily="2"/>
            </a:endParaRPr>
          </a:p>
        </p:txBody>
      </p:sp>
      <p:sp>
        <p:nvSpPr>
          <p:cNvPr id="7" name="TextBox 13">
            <a:extLst>
              <a:ext uri="{FF2B5EF4-FFF2-40B4-BE49-F238E27FC236}">
                <a16:creationId xmlns:a16="http://schemas.microsoft.com/office/drawing/2014/main" id="{F985287F-D23C-37AA-9F2D-E12DEC5B891B}"/>
              </a:ext>
            </a:extLst>
          </p:cNvPr>
          <p:cNvSpPr txBox="1"/>
          <p:nvPr/>
        </p:nvSpPr>
        <p:spPr>
          <a:xfrm>
            <a:off x="1954228" y="482986"/>
            <a:ext cx="3905557" cy="523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1200" cap="none" spc="0" baseline="0" dirty="0">
                <a:solidFill>
                  <a:srgbClr val="FFFFFF"/>
                </a:solidFill>
                <a:uFillTx/>
                <a:latin typeface="Inter" panose="02000503000000020004" pitchFamily="2" charset="0"/>
                <a:ea typeface="Inter" panose="02000503000000020004" pitchFamily="2" charset="0"/>
              </a:rPr>
              <a:t>What’s Around</a:t>
            </a:r>
          </a:p>
        </p:txBody>
      </p:sp>
      <p:cxnSp>
        <p:nvCxnSpPr>
          <p:cNvPr id="8" name="Straight Connector 7">
            <a:extLst>
              <a:ext uri="{FF2B5EF4-FFF2-40B4-BE49-F238E27FC236}">
                <a16:creationId xmlns:a16="http://schemas.microsoft.com/office/drawing/2014/main" id="{B6176AD5-21B9-1DE0-734C-71E5BC15D8ED}"/>
              </a:ext>
            </a:extLst>
          </p:cNvPr>
          <p:cNvCxnSpPr>
            <a:cxnSpLocks/>
          </p:cNvCxnSpPr>
          <p:nvPr/>
        </p:nvCxnSpPr>
        <p:spPr>
          <a:xfrm>
            <a:off x="2057400" y="1219200"/>
            <a:ext cx="921180" cy="0"/>
          </a:xfrm>
          <a:prstGeom prst="line">
            <a:avLst/>
          </a:prstGeom>
          <a:ln w="25400">
            <a:solidFill>
              <a:srgbClr val="0391D7"/>
            </a:solidFill>
          </a:ln>
        </p:spPr>
        <p:style>
          <a:lnRef idx="1">
            <a:schemeClr val="accent1"/>
          </a:lnRef>
          <a:fillRef idx="0">
            <a:schemeClr val="accent1"/>
          </a:fillRef>
          <a:effectRef idx="0">
            <a:schemeClr val="accent1"/>
          </a:effectRef>
          <a:fontRef idx="minor">
            <a:schemeClr val="tx1"/>
          </a:fontRef>
        </p:style>
      </p:cxnSp>
      <p:sp>
        <p:nvSpPr>
          <p:cNvPr id="12" name="TextBox 14">
            <a:extLst>
              <a:ext uri="{FF2B5EF4-FFF2-40B4-BE49-F238E27FC236}">
                <a16:creationId xmlns:a16="http://schemas.microsoft.com/office/drawing/2014/main" id="{A6AB1593-476D-B958-4CD1-1E70FE8627E9}"/>
              </a:ext>
            </a:extLst>
          </p:cNvPr>
          <p:cNvSpPr txBox="1"/>
          <p:nvPr/>
        </p:nvSpPr>
        <p:spPr>
          <a:xfrm>
            <a:off x="1954228" y="1429588"/>
            <a:ext cx="4529123" cy="722505"/>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solidFill>
                  <a:schemeClr val="bg1"/>
                </a:solidFill>
                <a:effectLst/>
                <a:latin typeface="Inter" panose="02000503000000020004" pitchFamily="2" charset="0"/>
                <a:ea typeface="Inter" panose="02000503000000020004" pitchFamily="2" charset="0"/>
              </a:rPr>
              <a:t>There’s lots to do in Birmingham. Check </a:t>
            </a:r>
            <a:r>
              <a:rPr lang="en-US" sz="1000" dirty="0">
                <a:solidFill>
                  <a:schemeClr val="bg1"/>
                </a:solidFill>
                <a:effectLst/>
                <a:latin typeface="Inter" panose="02000503000000020004" pitchFamily="2" charset="0"/>
                <a:ea typeface="Inter" panose="02000503000000020004" pitchFamily="2" charset="0"/>
                <a:hlinkClick r:id="rId4">
                  <a:extLst>
                    <a:ext uri="{A12FA001-AC4F-418D-AE19-62706E023703}">
                      <ahyp:hlinkClr xmlns:ahyp="http://schemas.microsoft.com/office/drawing/2018/hyperlinkcolor" val="tx"/>
                    </a:ext>
                  </a:extLst>
                </a:hlinkClick>
              </a:rPr>
              <a:t>https://www.tripadvisor.co.uk/Attractions-g186402-Activities-Birmingham_West_Midlands_England.html</a:t>
            </a:r>
            <a:r>
              <a:rPr lang="en-US" sz="1000" dirty="0">
                <a:solidFill>
                  <a:schemeClr val="bg1"/>
                </a:solidFill>
                <a:effectLst/>
                <a:latin typeface="Inter" panose="02000503000000020004" pitchFamily="2" charset="0"/>
                <a:ea typeface="Inter" panose="02000503000000020004" pitchFamily="2" charset="0"/>
              </a:rPr>
              <a:t> for recommendations. </a:t>
            </a:r>
          </a:p>
        </p:txBody>
      </p:sp>
      <p:sp>
        <p:nvSpPr>
          <p:cNvPr id="14" name="TextBox 13">
            <a:extLst>
              <a:ext uri="{FF2B5EF4-FFF2-40B4-BE49-F238E27FC236}">
                <a16:creationId xmlns:a16="http://schemas.microsoft.com/office/drawing/2014/main" id="{759A3933-8459-30EA-2E5A-8166C72D80AE}"/>
              </a:ext>
            </a:extLst>
          </p:cNvPr>
          <p:cNvSpPr txBox="1"/>
          <p:nvPr/>
        </p:nvSpPr>
        <p:spPr>
          <a:xfrm>
            <a:off x="1954228" y="2543391"/>
            <a:ext cx="4427525" cy="386516"/>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What’s Nearby:</a:t>
            </a:r>
          </a:p>
        </p:txBody>
      </p:sp>
      <p:sp>
        <p:nvSpPr>
          <p:cNvPr id="15" name="TextBox 14">
            <a:extLst>
              <a:ext uri="{FF2B5EF4-FFF2-40B4-BE49-F238E27FC236}">
                <a16:creationId xmlns:a16="http://schemas.microsoft.com/office/drawing/2014/main" id="{FEA7D5BE-EF63-BA43-CFA9-2278DA17216F}"/>
              </a:ext>
            </a:extLst>
          </p:cNvPr>
          <p:cNvSpPr txBox="1"/>
          <p:nvPr/>
        </p:nvSpPr>
        <p:spPr>
          <a:xfrm>
            <a:off x="1954228" y="2999833"/>
            <a:ext cx="4529123" cy="2248564"/>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solidFill>
                  <a:schemeClr val="bg1"/>
                </a:solidFill>
                <a:effectLst/>
                <a:latin typeface="Inter" panose="02000503000000020004" pitchFamily="2" charset="0"/>
                <a:ea typeface="Inter" panose="02000503000000020004" pitchFamily="2" charset="0"/>
              </a:rPr>
              <a:t>Small Heath Park: 650 yd</a:t>
            </a:r>
          </a:p>
          <a:p>
            <a:pPr>
              <a:lnSpc>
                <a:spcPts val="1700"/>
              </a:lnSpc>
            </a:pPr>
            <a:r>
              <a:rPr lang="en-US" sz="1000" dirty="0">
                <a:solidFill>
                  <a:schemeClr val="bg1"/>
                </a:solidFill>
                <a:effectLst/>
                <a:latin typeface="Inter" panose="02000503000000020004" pitchFamily="2" charset="0"/>
                <a:ea typeface="Inter" panose="02000503000000020004" pitchFamily="2" charset="0"/>
              </a:rPr>
              <a:t>Digby Park: 850 yd</a:t>
            </a:r>
          </a:p>
          <a:p>
            <a:pPr>
              <a:lnSpc>
                <a:spcPts val="1700"/>
              </a:lnSpc>
            </a:pPr>
            <a:r>
              <a:rPr lang="en-US" sz="1000" dirty="0">
                <a:solidFill>
                  <a:schemeClr val="bg1"/>
                </a:solidFill>
                <a:effectLst/>
                <a:latin typeface="Inter" panose="02000503000000020004" pitchFamily="2" charset="0"/>
                <a:ea typeface="Inter" panose="02000503000000020004" pitchFamily="2" charset="0"/>
              </a:rPr>
              <a:t>Gateway Green: 950 yd</a:t>
            </a:r>
          </a:p>
          <a:p>
            <a:pPr>
              <a:lnSpc>
                <a:spcPts val="1700"/>
              </a:lnSpc>
            </a:pPr>
            <a:r>
              <a:rPr lang="en-US" sz="1000" dirty="0">
                <a:solidFill>
                  <a:schemeClr val="bg1"/>
                </a:solidFill>
                <a:effectLst/>
                <a:latin typeface="Inter" panose="02000503000000020004" pitchFamily="2" charset="0"/>
                <a:ea typeface="Inter" panose="02000503000000020004" pitchFamily="2" charset="0"/>
              </a:rPr>
              <a:t>Kingston Hill Local Park: 0.8 mi</a:t>
            </a:r>
          </a:p>
          <a:p>
            <a:pPr>
              <a:lnSpc>
                <a:spcPts val="1700"/>
              </a:lnSpc>
            </a:pPr>
            <a:r>
              <a:rPr lang="en-US" sz="1000" dirty="0">
                <a:solidFill>
                  <a:schemeClr val="bg1"/>
                </a:solidFill>
                <a:effectLst/>
                <a:latin typeface="Inter" panose="02000503000000020004" pitchFamily="2" charset="0"/>
                <a:ea typeface="Inter" panose="02000503000000020004" pitchFamily="2" charset="0"/>
              </a:rPr>
              <a:t>Adderley Park: 0.9 mi</a:t>
            </a:r>
          </a:p>
          <a:p>
            <a:pPr>
              <a:lnSpc>
                <a:spcPts val="1700"/>
              </a:lnSpc>
            </a:pPr>
            <a:r>
              <a:rPr lang="en-US" sz="1000" dirty="0">
                <a:solidFill>
                  <a:schemeClr val="bg1"/>
                </a:solidFill>
                <a:effectLst/>
                <a:latin typeface="Inter" panose="02000503000000020004" pitchFamily="2" charset="0"/>
                <a:ea typeface="Inter" panose="02000503000000020004" pitchFamily="2" charset="0"/>
              </a:rPr>
              <a:t>Garrison Lane Park: 0.9 mi</a:t>
            </a:r>
          </a:p>
          <a:p>
            <a:pPr>
              <a:lnSpc>
                <a:spcPts val="1700"/>
              </a:lnSpc>
            </a:pPr>
            <a:r>
              <a:rPr lang="en-US" sz="1000" dirty="0">
                <a:solidFill>
                  <a:schemeClr val="bg1"/>
                </a:solidFill>
                <a:effectLst/>
                <a:latin typeface="Inter" panose="02000503000000020004" pitchFamily="2" charset="0"/>
                <a:ea typeface="Inter" panose="02000503000000020004" pitchFamily="2" charset="0"/>
              </a:rPr>
              <a:t>Farm Park: 1 mi</a:t>
            </a:r>
          </a:p>
          <a:p>
            <a:pPr>
              <a:lnSpc>
                <a:spcPts val="1700"/>
              </a:lnSpc>
            </a:pPr>
            <a:r>
              <a:rPr lang="en-US" sz="1000" dirty="0">
                <a:solidFill>
                  <a:schemeClr val="bg1"/>
                </a:solidFill>
                <a:effectLst/>
                <a:latin typeface="Inter" panose="02000503000000020004" pitchFamily="2" charset="0"/>
                <a:ea typeface="Inter" panose="02000503000000020004" pitchFamily="2" charset="0"/>
              </a:rPr>
              <a:t>Highgate Park: 1.3 mi</a:t>
            </a:r>
          </a:p>
          <a:p>
            <a:pPr>
              <a:lnSpc>
                <a:spcPts val="1700"/>
              </a:lnSpc>
            </a:pPr>
            <a:r>
              <a:rPr lang="en-US" sz="1000" dirty="0">
                <a:solidFill>
                  <a:schemeClr val="bg1"/>
                </a:solidFill>
                <a:effectLst/>
                <a:latin typeface="Inter" panose="02000503000000020004" pitchFamily="2" charset="0"/>
                <a:ea typeface="Inter" panose="02000503000000020004" pitchFamily="2" charset="0"/>
              </a:rPr>
              <a:t>Avon Park: 1.3 mi</a:t>
            </a:r>
          </a:p>
          <a:p>
            <a:pPr>
              <a:lnSpc>
                <a:spcPts val="1700"/>
              </a:lnSpc>
            </a:pPr>
            <a:r>
              <a:rPr lang="en-US" sz="1000" dirty="0">
                <a:solidFill>
                  <a:schemeClr val="bg1"/>
                </a:solidFill>
                <a:effectLst/>
                <a:latin typeface="Inter" panose="02000503000000020004" pitchFamily="2" charset="0"/>
                <a:ea typeface="Inter" panose="02000503000000020004" pitchFamily="2" charset="0"/>
              </a:rPr>
              <a:t>Ward End Park: 1.4 mi</a:t>
            </a:r>
          </a:p>
        </p:txBody>
      </p:sp>
      <p:sp>
        <p:nvSpPr>
          <p:cNvPr id="16" name="TextBox 13">
            <a:extLst>
              <a:ext uri="{FF2B5EF4-FFF2-40B4-BE49-F238E27FC236}">
                <a16:creationId xmlns:a16="http://schemas.microsoft.com/office/drawing/2014/main" id="{443DE2DB-C581-B6B6-A282-76F057FD164E}"/>
              </a:ext>
            </a:extLst>
          </p:cNvPr>
          <p:cNvSpPr txBox="1"/>
          <p:nvPr/>
        </p:nvSpPr>
        <p:spPr>
          <a:xfrm>
            <a:off x="1954228" y="5639695"/>
            <a:ext cx="4427525" cy="386516"/>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Top Attractions:</a:t>
            </a:r>
          </a:p>
        </p:txBody>
      </p:sp>
      <p:sp>
        <p:nvSpPr>
          <p:cNvPr id="17" name="TextBox 14">
            <a:extLst>
              <a:ext uri="{FF2B5EF4-FFF2-40B4-BE49-F238E27FC236}">
                <a16:creationId xmlns:a16="http://schemas.microsoft.com/office/drawing/2014/main" id="{10AF470D-D1AA-99C2-7B4C-59FDA32724E2}"/>
              </a:ext>
            </a:extLst>
          </p:cNvPr>
          <p:cNvSpPr txBox="1"/>
          <p:nvPr/>
        </p:nvSpPr>
        <p:spPr>
          <a:xfrm>
            <a:off x="1954228" y="6096137"/>
            <a:ext cx="4529123" cy="2248564"/>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solidFill>
                  <a:schemeClr val="bg1"/>
                </a:solidFill>
                <a:latin typeface="Inter" panose="02000503000000020004" pitchFamily="2" charset="0"/>
                <a:ea typeface="Inter" panose="02000503000000020004" pitchFamily="2" charset="0"/>
              </a:rPr>
              <a:t>Thinktank Birmingham Science Museum : 1.5 mi</a:t>
            </a:r>
            <a:br>
              <a:rPr lang="en-US" sz="1000" dirty="0">
                <a:solidFill>
                  <a:schemeClr val="bg1"/>
                </a:solidFill>
                <a:latin typeface="Inter" panose="02000503000000020004" pitchFamily="2" charset="0"/>
                <a:ea typeface="Inter" panose="02000503000000020004" pitchFamily="2" charset="0"/>
              </a:rPr>
            </a:br>
            <a:r>
              <a:rPr lang="en-US" sz="1000" dirty="0">
                <a:solidFill>
                  <a:schemeClr val="bg1"/>
                </a:solidFill>
                <a:latin typeface="Inter" panose="02000503000000020004" pitchFamily="2" charset="0"/>
                <a:ea typeface="Inter" panose="02000503000000020004" pitchFamily="2" charset="0"/>
              </a:rPr>
              <a:t>Birmingham Back to Backs : 1.8 mi</a:t>
            </a:r>
            <a:br>
              <a:rPr lang="en-US" sz="1000" dirty="0">
                <a:solidFill>
                  <a:schemeClr val="bg1"/>
                </a:solidFill>
                <a:latin typeface="Inter" panose="02000503000000020004" pitchFamily="2" charset="0"/>
                <a:ea typeface="Inter" panose="02000503000000020004" pitchFamily="2" charset="0"/>
              </a:rPr>
            </a:br>
            <a:r>
              <a:rPr lang="en-US" sz="1000" dirty="0" err="1">
                <a:solidFill>
                  <a:schemeClr val="bg1"/>
                </a:solidFill>
                <a:latin typeface="Inter" panose="02000503000000020004" pitchFamily="2" charset="0"/>
                <a:ea typeface="Inter" panose="02000503000000020004" pitchFamily="2" charset="0"/>
              </a:rPr>
              <a:t>Blakesley</a:t>
            </a:r>
            <a:r>
              <a:rPr lang="en-US" sz="1000" dirty="0">
                <a:solidFill>
                  <a:schemeClr val="bg1"/>
                </a:solidFill>
                <a:latin typeface="Inter" panose="02000503000000020004" pitchFamily="2" charset="0"/>
                <a:ea typeface="Inter" panose="02000503000000020004" pitchFamily="2" charset="0"/>
              </a:rPr>
              <a:t> Hall Museum : 1.9 mi</a:t>
            </a:r>
            <a:br>
              <a:rPr lang="en-US" sz="1000" dirty="0">
                <a:solidFill>
                  <a:schemeClr val="bg1"/>
                </a:solidFill>
                <a:latin typeface="Inter" panose="02000503000000020004" pitchFamily="2" charset="0"/>
                <a:ea typeface="Inter" panose="02000503000000020004" pitchFamily="2" charset="0"/>
              </a:rPr>
            </a:br>
            <a:r>
              <a:rPr lang="en-US" sz="1000" dirty="0">
                <a:solidFill>
                  <a:schemeClr val="bg1"/>
                </a:solidFill>
                <a:latin typeface="Inter" panose="02000503000000020004" pitchFamily="2" charset="0"/>
                <a:ea typeface="Inter" panose="02000503000000020004" pitchFamily="2" charset="0"/>
              </a:rPr>
              <a:t>Birmingham Museum &amp; Art Gallery : 2.1 mi</a:t>
            </a:r>
            <a:br>
              <a:rPr lang="en-US" sz="1000" dirty="0">
                <a:solidFill>
                  <a:schemeClr val="bg1"/>
                </a:solidFill>
                <a:latin typeface="Inter" panose="02000503000000020004" pitchFamily="2" charset="0"/>
                <a:ea typeface="Inter" panose="02000503000000020004" pitchFamily="2" charset="0"/>
              </a:rPr>
            </a:br>
            <a:r>
              <a:rPr lang="en-US" sz="1000" dirty="0">
                <a:solidFill>
                  <a:schemeClr val="bg1"/>
                </a:solidFill>
                <a:latin typeface="Inter" panose="02000503000000020004" pitchFamily="2" charset="0"/>
                <a:ea typeface="Inter" panose="02000503000000020004" pitchFamily="2" charset="0"/>
              </a:rPr>
              <a:t>Coffin Works : 2.3 mi</a:t>
            </a:r>
            <a:br>
              <a:rPr lang="en-US" sz="1000" dirty="0">
                <a:solidFill>
                  <a:schemeClr val="bg1"/>
                </a:solidFill>
                <a:latin typeface="Inter" panose="02000503000000020004" pitchFamily="2" charset="0"/>
                <a:ea typeface="Inter" panose="02000503000000020004" pitchFamily="2" charset="0"/>
              </a:rPr>
            </a:br>
            <a:r>
              <a:rPr lang="en-US" sz="1000" dirty="0" err="1">
                <a:solidFill>
                  <a:schemeClr val="bg1"/>
                </a:solidFill>
                <a:latin typeface="Inter" panose="02000503000000020004" pitchFamily="2" charset="0"/>
                <a:ea typeface="Inter" panose="02000503000000020004" pitchFamily="2" charset="0"/>
              </a:rPr>
              <a:t>Brindleyplace</a:t>
            </a:r>
            <a:r>
              <a:rPr lang="en-US" sz="1000" dirty="0">
                <a:solidFill>
                  <a:schemeClr val="bg1"/>
                </a:solidFill>
                <a:latin typeface="Inter" panose="02000503000000020004" pitchFamily="2" charset="0"/>
                <a:ea typeface="Inter" panose="02000503000000020004" pitchFamily="2" charset="0"/>
              </a:rPr>
              <a:t> : 2.5 mi</a:t>
            </a:r>
            <a:br>
              <a:rPr lang="en-US" sz="1000" dirty="0">
                <a:solidFill>
                  <a:schemeClr val="bg1"/>
                </a:solidFill>
                <a:latin typeface="Inter" panose="02000503000000020004" pitchFamily="2" charset="0"/>
                <a:ea typeface="Inter" panose="02000503000000020004" pitchFamily="2" charset="0"/>
              </a:rPr>
            </a:br>
            <a:r>
              <a:rPr lang="en-US" sz="1000" dirty="0">
                <a:solidFill>
                  <a:schemeClr val="bg1"/>
                </a:solidFill>
                <a:latin typeface="Inter" panose="02000503000000020004" pitchFamily="2" charset="0"/>
                <a:ea typeface="Inter" panose="02000503000000020004" pitchFamily="2" charset="0"/>
              </a:rPr>
              <a:t>Museum of the </a:t>
            </a:r>
            <a:r>
              <a:rPr lang="en-US" sz="1000" dirty="0" err="1">
                <a:solidFill>
                  <a:schemeClr val="bg1"/>
                </a:solidFill>
                <a:latin typeface="Inter" panose="02000503000000020004" pitchFamily="2" charset="0"/>
                <a:ea typeface="Inter" panose="02000503000000020004" pitchFamily="2" charset="0"/>
              </a:rPr>
              <a:t>Jewellery</a:t>
            </a:r>
            <a:r>
              <a:rPr lang="en-US" sz="1000" dirty="0">
                <a:solidFill>
                  <a:schemeClr val="bg1"/>
                </a:solidFill>
                <a:latin typeface="Inter" panose="02000503000000020004" pitchFamily="2" charset="0"/>
                <a:ea typeface="Inter" panose="02000503000000020004" pitchFamily="2" charset="0"/>
              </a:rPr>
              <a:t> Quarter : 2.7 mi</a:t>
            </a:r>
            <a:br>
              <a:rPr lang="en-US" sz="1000" dirty="0">
                <a:solidFill>
                  <a:schemeClr val="bg1"/>
                </a:solidFill>
                <a:latin typeface="Inter" panose="02000503000000020004" pitchFamily="2" charset="0"/>
                <a:ea typeface="Inter" panose="02000503000000020004" pitchFamily="2" charset="0"/>
              </a:rPr>
            </a:br>
            <a:r>
              <a:rPr lang="en-US" sz="1000" dirty="0">
                <a:solidFill>
                  <a:schemeClr val="bg1"/>
                </a:solidFill>
                <a:latin typeface="Inter" panose="02000503000000020004" pitchFamily="2" charset="0"/>
                <a:ea typeface="Inter" panose="02000503000000020004" pitchFamily="2" charset="0"/>
              </a:rPr>
              <a:t>National Motorcycle Museum : 3.2 mi</a:t>
            </a:r>
            <a:br>
              <a:rPr lang="en-US" sz="1000" dirty="0">
                <a:solidFill>
                  <a:schemeClr val="bg1"/>
                </a:solidFill>
                <a:latin typeface="Inter" panose="02000503000000020004" pitchFamily="2" charset="0"/>
                <a:ea typeface="Inter" panose="02000503000000020004" pitchFamily="2" charset="0"/>
              </a:rPr>
            </a:br>
            <a:r>
              <a:rPr lang="en-US" sz="1000" dirty="0">
                <a:solidFill>
                  <a:schemeClr val="bg1"/>
                </a:solidFill>
                <a:latin typeface="Inter" panose="02000503000000020004" pitchFamily="2" charset="0"/>
                <a:ea typeface="Inter" panose="02000503000000020004" pitchFamily="2" charset="0"/>
              </a:rPr>
              <a:t>Winterbourne House and Garden : 3.2 mi</a:t>
            </a:r>
            <a:br>
              <a:rPr lang="en-US" sz="1000" dirty="0">
                <a:solidFill>
                  <a:schemeClr val="bg1"/>
                </a:solidFill>
                <a:latin typeface="Inter" panose="02000503000000020004" pitchFamily="2" charset="0"/>
                <a:ea typeface="Inter" panose="02000503000000020004" pitchFamily="2" charset="0"/>
              </a:rPr>
            </a:br>
            <a:r>
              <a:rPr lang="en-US" sz="1000" dirty="0" err="1">
                <a:solidFill>
                  <a:schemeClr val="bg1"/>
                </a:solidFill>
                <a:latin typeface="Inter" panose="02000503000000020004" pitchFamily="2" charset="0"/>
                <a:ea typeface="Inter" panose="02000503000000020004" pitchFamily="2" charset="0"/>
              </a:rPr>
              <a:t>Lickey</a:t>
            </a:r>
            <a:r>
              <a:rPr lang="en-US" sz="1000" dirty="0">
                <a:solidFill>
                  <a:schemeClr val="bg1"/>
                </a:solidFill>
                <a:latin typeface="Inter" panose="02000503000000020004" pitchFamily="2" charset="0"/>
                <a:ea typeface="Inter" panose="02000503000000020004" pitchFamily="2" charset="0"/>
              </a:rPr>
              <a:t> Hills Country Park : 9 mi</a:t>
            </a:r>
          </a:p>
        </p:txBody>
      </p:sp>
    </p:spTree>
    <p:extLst>
      <p:ext uri="{BB962C8B-B14F-4D97-AF65-F5344CB8AC3E}">
        <p14:creationId xmlns:p14="http://schemas.microsoft.com/office/powerpoint/2010/main" val="2499378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46B26-1805-FDB5-28BF-A7F5375EE808}"/>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CE3236AF-08AC-C51D-9B4E-F6BFA57E38AB}"/>
              </a:ext>
            </a:extLst>
          </p:cNvPr>
          <p:cNvGrpSpPr/>
          <p:nvPr/>
        </p:nvGrpSpPr>
        <p:grpSpPr>
          <a:xfrm>
            <a:off x="458446" y="7791465"/>
            <a:ext cx="1019536" cy="1657335"/>
            <a:chOff x="457199" y="4760441"/>
            <a:chExt cx="1600201" cy="2601251"/>
          </a:xfrm>
          <a:effectLst>
            <a:outerShdw blurRad="359720" dist="38100" dir="2700000" algn="tl" rotWithShape="0">
              <a:prstClr val="black">
                <a:alpha val="86496"/>
              </a:prstClr>
            </a:outerShdw>
          </a:effectLst>
        </p:grpSpPr>
        <p:sp>
          <p:nvSpPr>
            <p:cNvPr id="7" name="Rounded Rectangle 6">
              <a:extLst>
                <a:ext uri="{FF2B5EF4-FFF2-40B4-BE49-F238E27FC236}">
                  <a16:creationId xmlns:a16="http://schemas.microsoft.com/office/drawing/2014/main" id="{3B327044-1609-08C3-728A-62D6A104BC86}"/>
                </a:ext>
              </a:extLst>
            </p:cNvPr>
            <p:cNvSpPr/>
            <p:nvPr/>
          </p:nvSpPr>
          <p:spPr>
            <a:xfrm>
              <a:off x="457199" y="4760441"/>
              <a:ext cx="1600201" cy="2601251"/>
            </a:xfrm>
            <a:prstGeom prst="roundRect">
              <a:avLst>
                <a:gd name="adj" fmla="val 55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17">
              <a:extLst>
                <a:ext uri="{FF2B5EF4-FFF2-40B4-BE49-F238E27FC236}">
                  <a16:creationId xmlns:a16="http://schemas.microsoft.com/office/drawing/2014/main" id="{A34D61B8-AE82-1D87-8BCA-0D86B9E8BC1B}"/>
                </a:ext>
              </a:extLst>
            </p:cNvPr>
            <p:cNvSpPr txBox="1"/>
            <p:nvPr/>
          </p:nvSpPr>
          <p:spPr>
            <a:xfrm>
              <a:off x="636749" y="4915926"/>
              <a:ext cx="1291266" cy="1014441"/>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algn="ctr">
                <a:spcBef>
                  <a:spcPts val="0"/>
                </a:spcBef>
                <a:spcAft>
                  <a:spcPts val="300"/>
                </a:spcAft>
              </a:pPr>
              <a:r>
                <a:rPr lang="en-GB" sz="900" b="1" dirty="0">
                  <a:effectLst/>
                  <a:latin typeface="Inter" panose="02000503000000020004" pitchFamily="2" charset="0"/>
                  <a:ea typeface="Inter" panose="02000503000000020004" pitchFamily="2" charset="0"/>
                </a:rPr>
                <a:t>Scan QR code to get </a:t>
              </a:r>
              <a:r>
                <a:rPr lang="en-GB" sz="900" b="1" dirty="0">
                  <a:solidFill>
                    <a:srgbClr val="0391DA"/>
                  </a:solidFill>
                  <a:effectLst/>
                  <a:latin typeface="Inter" panose="02000503000000020004" pitchFamily="2" charset="0"/>
                  <a:ea typeface="Inter" panose="02000503000000020004" pitchFamily="2" charset="0"/>
                </a:rPr>
                <a:t>15% off </a:t>
              </a:r>
              <a:r>
                <a:rPr lang="en-GB" sz="900" b="1" dirty="0">
                  <a:effectLst/>
                  <a:latin typeface="Inter" panose="02000503000000020004" pitchFamily="2" charset="0"/>
                  <a:ea typeface="Inter" panose="02000503000000020004" pitchFamily="2" charset="0"/>
                </a:rPr>
                <a:t>your next stay!</a:t>
              </a:r>
              <a:endParaRPr lang="en-US" sz="900" b="1" dirty="0">
                <a:effectLst/>
                <a:latin typeface="Inter" panose="02000503000000020004" pitchFamily="2" charset="0"/>
                <a:ea typeface="Inter" panose="02000503000000020004" pitchFamily="2" charset="0"/>
              </a:endParaRPr>
            </a:p>
          </p:txBody>
        </p:sp>
        <p:pic>
          <p:nvPicPr>
            <p:cNvPr id="9" name="Graphic 8">
              <a:extLst>
                <a:ext uri="{FF2B5EF4-FFF2-40B4-BE49-F238E27FC236}">
                  <a16:creationId xmlns:a16="http://schemas.microsoft.com/office/drawing/2014/main" id="{13F3F060-E15F-1DC0-5826-DCDF5759B6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3734" y="5926812"/>
              <a:ext cx="1291266" cy="1291266"/>
            </a:xfrm>
            <a:prstGeom prst="rect">
              <a:avLst/>
            </a:prstGeom>
          </p:spPr>
        </p:pic>
      </p:grpSp>
      <p:sp>
        <p:nvSpPr>
          <p:cNvPr id="2" name="Rectangle 16">
            <a:extLst>
              <a:ext uri="{FF2B5EF4-FFF2-40B4-BE49-F238E27FC236}">
                <a16:creationId xmlns:a16="http://schemas.microsoft.com/office/drawing/2014/main" id="{37E60ABB-5E46-DA66-E6C9-A6BE555D5737}"/>
              </a:ext>
            </a:extLst>
          </p:cNvPr>
          <p:cNvSpPr/>
          <p:nvPr/>
        </p:nvSpPr>
        <p:spPr>
          <a:xfrm>
            <a:off x="1581154" y="0"/>
            <a:ext cx="5276846" cy="9905996"/>
          </a:xfrm>
          <a:prstGeom prst="rect">
            <a:avLst/>
          </a:prstGeom>
          <a:solidFill>
            <a:srgbClr val="212E3D">
              <a:alpha val="95000"/>
            </a:srgbClr>
          </a:solidFill>
          <a:ln cap="flat">
            <a:noFill/>
            <a:prstDash val="solid"/>
          </a:ln>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Inter" pitchFamily="2"/>
              <a:ea typeface="Inter" pitchFamily="2"/>
            </a:endParaRPr>
          </a:p>
        </p:txBody>
      </p:sp>
      <p:sp>
        <p:nvSpPr>
          <p:cNvPr id="19" name="TextBox 13">
            <a:extLst>
              <a:ext uri="{FF2B5EF4-FFF2-40B4-BE49-F238E27FC236}">
                <a16:creationId xmlns:a16="http://schemas.microsoft.com/office/drawing/2014/main" id="{5200A45C-B2EA-2199-0B21-DEBD4BC3994B}"/>
              </a:ext>
            </a:extLst>
          </p:cNvPr>
          <p:cNvSpPr txBox="1"/>
          <p:nvPr/>
        </p:nvSpPr>
        <p:spPr>
          <a:xfrm>
            <a:off x="1954228" y="585006"/>
            <a:ext cx="4427525" cy="386516"/>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Restaurants Nearby:</a:t>
            </a:r>
          </a:p>
        </p:txBody>
      </p:sp>
      <p:sp>
        <p:nvSpPr>
          <p:cNvPr id="20" name="TextBox 14">
            <a:extLst>
              <a:ext uri="{FF2B5EF4-FFF2-40B4-BE49-F238E27FC236}">
                <a16:creationId xmlns:a16="http://schemas.microsoft.com/office/drawing/2014/main" id="{1933051E-7F06-D68D-482F-BAC803AE28D2}"/>
              </a:ext>
            </a:extLst>
          </p:cNvPr>
          <p:cNvSpPr txBox="1"/>
          <p:nvPr/>
        </p:nvSpPr>
        <p:spPr>
          <a:xfrm>
            <a:off x="1954228" y="1041448"/>
            <a:ext cx="4529123" cy="940514"/>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solidFill>
                  <a:schemeClr val="bg1"/>
                </a:solidFill>
                <a:effectLst/>
                <a:latin typeface="Inter" panose="02000503000000020004" pitchFamily="2" charset="0"/>
                <a:ea typeface="Inter" panose="02000503000000020004" pitchFamily="2" charset="0"/>
              </a:rPr>
              <a:t>Family Pizza: 200 yd</a:t>
            </a:r>
          </a:p>
          <a:p>
            <a:pPr>
              <a:lnSpc>
                <a:spcPts val="1700"/>
              </a:lnSpc>
            </a:pPr>
            <a:r>
              <a:rPr lang="en-US" sz="1000" dirty="0" err="1">
                <a:solidFill>
                  <a:schemeClr val="bg1"/>
                </a:solidFill>
                <a:effectLst/>
                <a:latin typeface="Inter" panose="02000503000000020004" pitchFamily="2" charset="0"/>
                <a:ea typeface="Inter" panose="02000503000000020004" pitchFamily="2" charset="0"/>
              </a:rPr>
              <a:t>Ibrahims</a:t>
            </a:r>
            <a:r>
              <a:rPr lang="en-US" sz="1000" dirty="0">
                <a:solidFill>
                  <a:schemeClr val="bg1"/>
                </a:solidFill>
                <a:effectLst/>
                <a:latin typeface="Inter" panose="02000503000000020004" pitchFamily="2" charset="0"/>
                <a:ea typeface="Inter" panose="02000503000000020004" pitchFamily="2" charset="0"/>
              </a:rPr>
              <a:t> Grill Small Heath: 200 yd</a:t>
            </a:r>
          </a:p>
          <a:p>
            <a:pPr>
              <a:lnSpc>
                <a:spcPts val="1700"/>
              </a:lnSpc>
            </a:pPr>
            <a:r>
              <a:rPr lang="en-US" sz="1000" dirty="0">
                <a:solidFill>
                  <a:schemeClr val="bg1"/>
                </a:solidFill>
                <a:effectLst/>
                <a:latin typeface="Inter" panose="02000503000000020004" pitchFamily="2" charset="0"/>
                <a:ea typeface="Inter" panose="02000503000000020004" pitchFamily="2" charset="0"/>
              </a:rPr>
              <a:t>Sam &amp; Harrys: 200 yd</a:t>
            </a:r>
            <a:br>
              <a:rPr lang="en-US" sz="1000" dirty="0">
                <a:solidFill>
                  <a:schemeClr val="bg1"/>
                </a:solidFill>
                <a:effectLst/>
                <a:latin typeface="Inter" panose="02000503000000020004" pitchFamily="2" charset="0"/>
                <a:ea typeface="Inter" panose="02000503000000020004" pitchFamily="2" charset="0"/>
              </a:rPr>
            </a:br>
            <a:endParaRPr lang="en-US" sz="1000" dirty="0">
              <a:solidFill>
                <a:schemeClr val="bg1"/>
              </a:solidFill>
              <a:effectLst/>
              <a:latin typeface="Inter" panose="02000503000000020004" pitchFamily="2" charset="0"/>
              <a:ea typeface="Inter" panose="02000503000000020004" pitchFamily="2" charset="0"/>
            </a:endParaRPr>
          </a:p>
        </p:txBody>
      </p:sp>
      <p:sp>
        <p:nvSpPr>
          <p:cNvPr id="3" name="TextBox 13">
            <a:extLst>
              <a:ext uri="{FF2B5EF4-FFF2-40B4-BE49-F238E27FC236}">
                <a16:creationId xmlns:a16="http://schemas.microsoft.com/office/drawing/2014/main" id="{37BC6ECD-1B97-F379-C46F-3027FA086D70}"/>
              </a:ext>
            </a:extLst>
          </p:cNvPr>
          <p:cNvSpPr txBox="1"/>
          <p:nvPr/>
        </p:nvSpPr>
        <p:spPr>
          <a:xfrm>
            <a:off x="1954228" y="2134358"/>
            <a:ext cx="4427525" cy="386516"/>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Airports Nearby:</a:t>
            </a:r>
          </a:p>
        </p:txBody>
      </p:sp>
      <p:sp>
        <p:nvSpPr>
          <p:cNvPr id="4" name="TextBox 14">
            <a:extLst>
              <a:ext uri="{FF2B5EF4-FFF2-40B4-BE49-F238E27FC236}">
                <a16:creationId xmlns:a16="http://schemas.microsoft.com/office/drawing/2014/main" id="{3C577DD5-254B-8908-59A8-3C12F19313C4}"/>
              </a:ext>
            </a:extLst>
          </p:cNvPr>
          <p:cNvSpPr txBox="1"/>
          <p:nvPr/>
        </p:nvSpPr>
        <p:spPr>
          <a:xfrm>
            <a:off x="1954228" y="2590800"/>
            <a:ext cx="4529123" cy="722505"/>
          </a:xfrm>
          <a:prstGeom prst="rect">
            <a:avLst/>
          </a:prstGeom>
          <a:noFill/>
          <a:ln cap="flat">
            <a:noFill/>
          </a:ln>
        </p:spPr>
        <p:txBody>
          <a:bodyPr vert="horz" wrap="square" lIns="91440" tIns="45720" rIns="91440" bIns="45720" anchor="t" anchorCtr="0" compatLnSpc="1">
            <a:spAutoFit/>
          </a:bodyPr>
          <a:lstStyle/>
          <a:p>
            <a:pPr>
              <a:lnSpc>
                <a:spcPts val="1700"/>
              </a:lnSpc>
            </a:pPr>
            <a:r>
              <a:rPr lang="en-US" sz="1000" dirty="0">
                <a:solidFill>
                  <a:schemeClr val="bg1"/>
                </a:solidFill>
                <a:effectLst/>
                <a:latin typeface="Inter" panose="02000503000000020004" pitchFamily="2" charset="0"/>
                <a:ea typeface="Inter" panose="02000503000000020004" pitchFamily="2" charset="0"/>
              </a:rPr>
              <a:t>Birmingham Airport: 3.9 mi</a:t>
            </a:r>
          </a:p>
          <a:p>
            <a:pPr>
              <a:lnSpc>
                <a:spcPts val="1700"/>
              </a:lnSpc>
            </a:pPr>
            <a:r>
              <a:rPr lang="en-US" sz="1000" dirty="0">
                <a:solidFill>
                  <a:schemeClr val="bg1"/>
                </a:solidFill>
                <a:effectLst/>
                <a:latin typeface="Inter" panose="02000503000000020004" pitchFamily="2" charset="0"/>
                <a:ea typeface="Inter" panose="02000503000000020004" pitchFamily="2" charset="0"/>
              </a:rPr>
              <a:t>East Midlands Airport: 32 mi</a:t>
            </a:r>
          </a:p>
          <a:p>
            <a:pPr>
              <a:lnSpc>
                <a:spcPts val="1700"/>
              </a:lnSpc>
            </a:pPr>
            <a:r>
              <a:rPr lang="en-US" sz="1000" dirty="0">
                <a:solidFill>
                  <a:schemeClr val="bg1"/>
                </a:solidFill>
                <a:effectLst/>
                <a:latin typeface="Inter" panose="02000503000000020004" pitchFamily="2" charset="0"/>
                <a:ea typeface="Inter" panose="02000503000000020004" pitchFamily="2" charset="0"/>
              </a:rPr>
              <a:t>Gloucestershire Airport: 42 mi</a:t>
            </a:r>
          </a:p>
        </p:txBody>
      </p:sp>
    </p:spTree>
    <p:extLst>
      <p:ext uri="{BB962C8B-B14F-4D97-AF65-F5344CB8AC3E}">
        <p14:creationId xmlns:p14="http://schemas.microsoft.com/office/powerpoint/2010/main" val="3119998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D610D89-BE4D-7789-38EB-F9D2F2988853}"/>
              </a:ext>
            </a:extLst>
          </p:cNvPr>
          <p:cNvGrpSpPr/>
          <p:nvPr/>
        </p:nvGrpSpPr>
        <p:grpSpPr>
          <a:xfrm>
            <a:off x="5389965" y="7791465"/>
            <a:ext cx="1019536" cy="1657335"/>
            <a:chOff x="457199" y="4760441"/>
            <a:chExt cx="1600201" cy="2601251"/>
          </a:xfrm>
          <a:effectLst>
            <a:outerShdw blurRad="359720" dist="38100" dir="2700000" algn="tl" rotWithShape="0">
              <a:prstClr val="black">
                <a:alpha val="86496"/>
              </a:prstClr>
            </a:outerShdw>
          </a:effectLst>
        </p:grpSpPr>
        <p:sp>
          <p:nvSpPr>
            <p:cNvPr id="7" name="Rounded Rectangle 6">
              <a:extLst>
                <a:ext uri="{FF2B5EF4-FFF2-40B4-BE49-F238E27FC236}">
                  <a16:creationId xmlns:a16="http://schemas.microsoft.com/office/drawing/2014/main" id="{324F9E0E-BB37-AD69-4DC6-2526F13BF1AF}"/>
                </a:ext>
              </a:extLst>
            </p:cNvPr>
            <p:cNvSpPr/>
            <p:nvPr/>
          </p:nvSpPr>
          <p:spPr>
            <a:xfrm>
              <a:off x="457199" y="4760441"/>
              <a:ext cx="1600201" cy="2601251"/>
            </a:xfrm>
            <a:prstGeom prst="roundRect">
              <a:avLst>
                <a:gd name="adj" fmla="val 55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17">
              <a:extLst>
                <a:ext uri="{FF2B5EF4-FFF2-40B4-BE49-F238E27FC236}">
                  <a16:creationId xmlns:a16="http://schemas.microsoft.com/office/drawing/2014/main" id="{A71A970C-14C4-163D-6B23-06C073EFC479}"/>
                </a:ext>
              </a:extLst>
            </p:cNvPr>
            <p:cNvSpPr txBox="1"/>
            <p:nvPr/>
          </p:nvSpPr>
          <p:spPr>
            <a:xfrm>
              <a:off x="636749" y="4915926"/>
              <a:ext cx="1291266" cy="1014441"/>
            </a:xfrm>
            <a:prstGeom prst="rect">
              <a:avLst/>
            </a:prstGeom>
            <a:noFill/>
            <a:ln cap="flat">
              <a:noFill/>
            </a:ln>
            <a:effectLst>
              <a:outerShdw blurRad="638417" dist="38100" dir="757670" sx="38392" sy="38392" algn="t" rotWithShape="0">
                <a:srgbClr val="212E3D">
                  <a:alpha val="34228"/>
                </a:srgbClr>
              </a:outerShdw>
            </a:effectLst>
          </p:spPr>
          <p:txBody>
            <a:bodyPr vert="horz" wrap="square" lIns="0" tIns="45720" rIns="91440" bIns="45720" anchor="t" anchorCtr="0" compatLnSpc="1">
              <a:spAutoFit/>
            </a:bodyPr>
            <a:lstStyle/>
            <a:p>
              <a:pPr marL="0" marR="0" algn="ctr">
                <a:spcBef>
                  <a:spcPts val="0"/>
                </a:spcBef>
                <a:spcAft>
                  <a:spcPts val="300"/>
                </a:spcAft>
              </a:pPr>
              <a:r>
                <a:rPr lang="en-GB" sz="900" b="1" dirty="0">
                  <a:effectLst/>
                  <a:latin typeface="Inter" panose="02000503000000020004" pitchFamily="2" charset="0"/>
                  <a:ea typeface="Inter" panose="02000503000000020004" pitchFamily="2" charset="0"/>
                </a:rPr>
                <a:t>Scan QR code to get </a:t>
              </a:r>
              <a:r>
                <a:rPr lang="en-GB" sz="900" b="1" dirty="0">
                  <a:solidFill>
                    <a:srgbClr val="0391DA"/>
                  </a:solidFill>
                  <a:effectLst/>
                  <a:latin typeface="Inter" panose="02000503000000020004" pitchFamily="2" charset="0"/>
                  <a:ea typeface="Inter" panose="02000503000000020004" pitchFamily="2" charset="0"/>
                </a:rPr>
                <a:t>15% off </a:t>
              </a:r>
              <a:r>
                <a:rPr lang="en-GB" sz="900" b="1" dirty="0">
                  <a:effectLst/>
                  <a:latin typeface="Inter" panose="02000503000000020004" pitchFamily="2" charset="0"/>
                  <a:ea typeface="Inter" panose="02000503000000020004" pitchFamily="2" charset="0"/>
                </a:rPr>
                <a:t>your next stay!</a:t>
              </a:r>
              <a:endParaRPr lang="en-US" sz="900" b="1" dirty="0">
                <a:effectLst/>
                <a:latin typeface="Inter" panose="02000503000000020004" pitchFamily="2" charset="0"/>
                <a:ea typeface="Inter" panose="02000503000000020004" pitchFamily="2" charset="0"/>
              </a:endParaRPr>
            </a:p>
          </p:txBody>
        </p:sp>
        <p:pic>
          <p:nvPicPr>
            <p:cNvPr id="10" name="Graphic 9">
              <a:extLst>
                <a:ext uri="{FF2B5EF4-FFF2-40B4-BE49-F238E27FC236}">
                  <a16:creationId xmlns:a16="http://schemas.microsoft.com/office/drawing/2014/main" id="{3713AF76-4020-4DEA-1E5E-04E22DB6F3C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3734" y="5926812"/>
              <a:ext cx="1291266" cy="1291266"/>
            </a:xfrm>
            <a:prstGeom prst="rect">
              <a:avLst/>
            </a:prstGeom>
          </p:spPr>
        </p:pic>
      </p:grpSp>
      <p:sp>
        <p:nvSpPr>
          <p:cNvPr id="2" name="Rectangle 16">
            <a:extLst>
              <a:ext uri="{FF2B5EF4-FFF2-40B4-BE49-F238E27FC236}">
                <a16:creationId xmlns:a16="http://schemas.microsoft.com/office/drawing/2014/main" id="{43AA1964-EA94-CD92-A433-A7BC9F945ECD}"/>
              </a:ext>
            </a:extLst>
          </p:cNvPr>
          <p:cNvSpPr/>
          <p:nvPr/>
        </p:nvSpPr>
        <p:spPr>
          <a:xfrm>
            <a:off x="0" y="4"/>
            <a:ext cx="5276846" cy="9905996"/>
          </a:xfrm>
          <a:prstGeom prst="rect">
            <a:avLst/>
          </a:prstGeom>
          <a:solidFill>
            <a:srgbClr val="005375">
              <a:alpha val="95000"/>
            </a:srgbClr>
          </a:solidFill>
          <a:ln cap="flat">
            <a:noFill/>
            <a:prstDash val="solid"/>
          </a:ln>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Inter" pitchFamily="2"/>
              <a:ea typeface="Inter" pitchFamily="2"/>
            </a:endParaRPr>
          </a:p>
        </p:txBody>
      </p:sp>
      <p:sp>
        <p:nvSpPr>
          <p:cNvPr id="4" name="TextBox 13">
            <a:extLst>
              <a:ext uri="{FF2B5EF4-FFF2-40B4-BE49-F238E27FC236}">
                <a16:creationId xmlns:a16="http://schemas.microsoft.com/office/drawing/2014/main" id="{FE38A5C5-D9B8-F29F-B86F-B711A532184B}"/>
              </a:ext>
            </a:extLst>
          </p:cNvPr>
          <p:cNvSpPr txBox="1"/>
          <p:nvPr/>
        </p:nvSpPr>
        <p:spPr>
          <a:xfrm>
            <a:off x="373074" y="478807"/>
            <a:ext cx="4732326" cy="523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dirty="0">
                <a:solidFill>
                  <a:schemeClr val="bg1"/>
                </a:solidFill>
                <a:latin typeface="Inter" panose="02000503000000020004" pitchFamily="2" charset="0"/>
                <a:ea typeface="Inter" panose="02000503000000020004" pitchFamily="2" charset="0"/>
              </a:rPr>
              <a:t>Check-out Instructions</a:t>
            </a:r>
            <a:endParaRPr lang="en-GB" sz="2800" b="1" i="0" u="none" strike="noStrike" kern="1200" cap="none" spc="0" baseline="0" dirty="0">
              <a:solidFill>
                <a:schemeClr val="bg1"/>
              </a:solidFill>
              <a:uFillTx/>
              <a:latin typeface="Inter" panose="02000503000000020004" pitchFamily="2" charset="0"/>
              <a:ea typeface="Inter" panose="02000503000000020004" pitchFamily="2" charset="0"/>
            </a:endParaRPr>
          </a:p>
        </p:txBody>
      </p:sp>
      <p:cxnSp>
        <p:nvCxnSpPr>
          <p:cNvPr id="6" name="Straight Connector 5">
            <a:extLst>
              <a:ext uri="{FF2B5EF4-FFF2-40B4-BE49-F238E27FC236}">
                <a16:creationId xmlns:a16="http://schemas.microsoft.com/office/drawing/2014/main" id="{263E6349-945D-8F99-E79A-95B167558622}"/>
              </a:ext>
            </a:extLst>
          </p:cNvPr>
          <p:cNvCxnSpPr>
            <a:cxnSpLocks/>
          </p:cNvCxnSpPr>
          <p:nvPr/>
        </p:nvCxnSpPr>
        <p:spPr>
          <a:xfrm>
            <a:off x="476246" y="1214494"/>
            <a:ext cx="921180" cy="0"/>
          </a:xfrm>
          <a:prstGeom prst="line">
            <a:avLst/>
          </a:prstGeom>
          <a:ln w="25400">
            <a:solidFill>
              <a:srgbClr val="0391DA"/>
            </a:solidFill>
          </a:ln>
        </p:spPr>
        <p:style>
          <a:lnRef idx="1">
            <a:schemeClr val="accent1"/>
          </a:lnRef>
          <a:fillRef idx="0">
            <a:schemeClr val="accent1"/>
          </a:fillRef>
          <a:effectRef idx="0">
            <a:schemeClr val="accent1"/>
          </a:effectRef>
          <a:fontRef idx="minor">
            <a:schemeClr val="tx1"/>
          </a:fontRef>
        </p:style>
      </p:cxnSp>
      <p:sp>
        <p:nvSpPr>
          <p:cNvPr id="13" name="TextBox 13">
            <a:extLst>
              <a:ext uri="{FF2B5EF4-FFF2-40B4-BE49-F238E27FC236}">
                <a16:creationId xmlns:a16="http://schemas.microsoft.com/office/drawing/2014/main" id="{724C40BB-A9A2-41A0-1C67-CCBCB8EBA7BE}"/>
              </a:ext>
            </a:extLst>
          </p:cNvPr>
          <p:cNvSpPr txBox="1"/>
          <p:nvPr/>
        </p:nvSpPr>
        <p:spPr>
          <a:xfrm>
            <a:off x="381000" y="1470242"/>
            <a:ext cx="4427525" cy="386516"/>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Heating:</a:t>
            </a:r>
          </a:p>
        </p:txBody>
      </p:sp>
      <p:sp>
        <p:nvSpPr>
          <p:cNvPr id="14" name="TextBox 14">
            <a:extLst>
              <a:ext uri="{FF2B5EF4-FFF2-40B4-BE49-F238E27FC236}">
                <a16:creationId xmlns:a16="http://schemas.microsoft.com/office/drawing/2014/main" id="{F37C8A54-7F7E-4065-8AEE-E7318CC61C8C}"/>
              </a:ext>
            </a:extLst>
          </p:cNvPr>
          <p:cNvSpPr txBox="1"/>
          <p:nvPr/>
        </p:nvSpPr>
        <p:spPr>
          <a:xfrm>
            <a:off x="381000" y="1926684"/>
            <a:ext cx="4529123" cy="824393"/>
          </a:xfrm>
          <a:prstGeom prst="rect">
            <a:avLst/>
          </a:prstGeom>
          <a:noFill/>
          <a:ln cap="flat">
            <a:noFill/>
          </a:ln>
        </p:spPr>
        <p:txBody>
          <a:bodyPr vert="horz" wrap="square" lIns="91440" tIns="45720" rIns="91440" bIns="45720" anchor="t" anchorCtr="0" compatLnSpc="1">
            <a:spAutoFit/>
          </a:bodyPr>
          <a:lstStyle/>
          <a:p>
            <a:pPr>
              <a:lnSpc>
                <a:spcPct val="150000"/>
              </a:lnSpc>
            </a:pPr>
            <a:r>
              <a:rPr lang="en-US" sz="1100" b="0" i="0" dirty="0">
                <a:solidFill>
                  <a:schemeClr val="bg1"/>
                </a:solidFill>
                <a:effectLst/>
                <a:latin typeface="Inter" panose="02000503000000020004" pitchFamily="2" charset="0"/>
                <a:ea typeface="Inter" panose="02000503000000020004" pitchFamily="2" charset="0"/>
              </a:rPr>
              <a:t>Before departing, please ensure that the heating system is turned off in all rooms to conserve energy and prevent any potential hazards.</a:t>
            </a:r>
            <a:endParaRPr lang="en-US" sz="1000" dirty="0">
              <a:solidFill>
                <a:schemeClr val="bg1"/>
              </a:solidFill>
              <a:effectLst/>
              <a:latin typeface="Inter" panose="02000503000000020004" pitchFamily="2" charset="0"/>
              <a:ea typeface="Inter" panose="02000503000000020004" pitchFamily="2" charset="0"/>
            </a:endParaRPr>
          </a:p>
        </p:txBody>
      </p:sp>
      <p:sp>
        <p:nvSpPr>
          <p:cNvPr id="15" name="TextBox 13">
            <a:extLst>
              <a:ext uri="{FF2B5EF4-FFF2-40B4-BE49-F238E27FC236}">
                <a16:creationId xmlns:a16="http://schemas.microsoft.com/office/drawing/2014/main" id="{9E6DAADC-EDD9-8A18-B6EF-0AB21C5E8EE7}"/>
              </a:ext>
            </a:extLst>
          </p:cNvPr>
          <p:cNvSpPr txBox="1"/>
          <p:nvPr/>
        </p:nvSpPr>
        <p:spPr>
          <a:xfrm>
            <a:off x="381000" y="3044091"/>
            <a:ext cx="4427525" cy="386516"/>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sz="1800" b="1" dirty="0">
                <a:solidFill>
                  <a:srgbClr val="0391D7"/>
                </a:solidFill>
                <a:effectLst/>
                <a:latin typeface="Inter" panose="02000503000000020004" pitchFamily="2" charset="0"/>
                <a:ea typeface="Inter" panose="02000503000000020004" pitchFamily="2" charset="0"/>
              </a:rPr>
              <a:t>Keys:</a:t>
            </a:r>
          </a:p>
        </p:txBody>
      </p:sp>
      <p:sp>
        <p:nvSpPr>
          <p:cNvPr id="16" name="TextBox 14">
            <a:extLst>
              <a:ext uri="{FF2B5EF4-FFF2-40B4-BE49-F238E27FC236}">
                <a16:creationId xmlns:a16="http://schemas.microsoft.com/office/drawing/2014/main" id="{31E6A01B-3FAD-4C39-3DEB-1A88A395BD91}"/>
              </a:ext>
            </a:extLst>
          </p:cNvPr>
          <p:cNvSpPr txBox="1"/>
          <p:nvPr/>
        </p:nvSpPr>
        <p:spPr>
          <a:xfrm>
            <a:off x="381000" y="3500533"/>
            <a:ext cx="4529123" cy="3871381"/>
          </a:xfrm>
          <a:prstGeom prst="rect">
            <a:avLst/>
          </a:prstGeom>
          <a:noFill/>
          <a:ln cap="flat">
            <a:noFill/>
          </a:ln>
        </p:spPr>
        <p:txBody>
          <a:bodyPr vert="horz" wrap="square" lIns="91440" tIns="45720" rIns="91440" bIns="45720" anchor="t" anchorCtr="0" compatLnSpc="1">
            <a:spAutoFit/>
          </a:bodyPr>
          <a:lstStyle/>
          <a:p>
            <a:pPr algn="l">
              <a:lnSpc>
                <a:spcPct val="150000"/>
              </a:lnSpc>
            </a:pPr>
            <a:r>
              <a:rPr lang="en-US" sz="1100" b="0" i="0" dirty="0">
                <a:solidFill>
                  <a:schemeClr val="bg1"/>
                </a:solidFill>
                <a:effectLst/>
                <a:latin typeface="Inter" panose="02000503000000020004" pitchFamily="2" charset="0"/>
                <a:ea typeface="Inter" panose="02000503000000020004" pitchFamily="2" charset="0"/>
              </a:rPr>
              <a:t>Upon check-out, please return all keys to the designated key safe provided. The correct key safe is situated on the top right-hand side of the front door. Ensure that the keys are securely placed inside the key safe and that it is properly locked. Thank you for your cooperation.</a:t>
            </a:r>
          </a:p>
          <a:p>
            <a:pPr algn="l">
              <a:lnSpc>
                <a:spcPct val="150000"/>
              </a:lnSpc>
            </a:pPr>
            <a:r>
              <a:rPr lang="en-US" sz="1100" b="1" dirty="0">
                <a:solidFill>
                  <a:schemeClr val="bg1"/>
                </a:solidFill>
                <a:latin typeface="Inter" panose="02000503000000020004" pitchFamily="2" charset="0"/>
                <a:ea typeface="Inter" panose="02000503000000020004" pitchFamily="2" charset="0"/>
              </a:rPr>
              <a:t>Key Safe Instructions:</a:t>
            </a:r>
          </a:p>
          <a:p>
            <a:pPr marL="228600" indent="-228600" algn="l">
              <a:lnSpc>
                <a:spcPct val="150000"/>
              </a:lnSpc>
              <a:buFont typeface="+mj-lt"/>
              <a:buAutoNum type="arabicPeriod"/>
            </a:pPr>
            <a:r>
              <a:rPr lang="en-US" sz="1100" b="0" i="0" dirty="0">
                <a:solidFill>
                  <a:schemeClr val="bg1"/>
                </a:solidFill>
                <a:effectLst/>
                <a:latin typeface="Inter" panose="02000503000000020004" pitchFamily="2" charset="0"/>
                <a:ea typeface="Inter" panose="02000503000000020004" pitchFamily="2" charset="0"/>
              </a:rPr>
              <a:t>Punch in the code provided using the keypad on the key safe.</a:t>
            </a:r>
          </a:p>
          <a:p>
            <a:pPr marL="228600" indent="-228600" algn="l">
              <a:lnSpc>
                <a:spcPct val="150000"/>
              </a:lnSpc>
              <a:buFont typeface="+mj-lt"/>
              <a:buAutoNum type="arabicPeriod"/>
            </a:pPr>
            <a:r>
              <a:rPr lang="en-US" sz="1100" b="0" i="0" dirty="0">
                <a:solidFill>
                  <a:schemeClr val="bg1"/>
                </a:solidFill>
                <a:effectLst/>
                <a:latin typeface="Inter" panose="02000503000000020004" pitchFamily="2" charset="0"/>
                <a:ea typeface="Inter" panose="02000503000000020004" pitchFamily="2" charset="0"/>
              </a:rPr>
              <a:t>Push down the button to open the key safe door.</a:t>
            </a:r>
          </a:p>
          <a:p>
            <a:pPr marL="228600" indent="-228600" algn="l">
              <a:lnSpc>
                <a:spcPct val="150000"/>
              </a:lnSpc>
              <a:buFont typeface="+mj-lt"/>
              <a:buAutoNum type="arabicPeriod"/>
            </a:pPr>
            <a:r>
              <a:rPr lang="en-US" sz="1100" b="0" i="0" dirty="0">
                <a:solidFill>
                  <a:schemeClr val="bg1"/>
                </a:solidFill>
                <a:effectLst/>
                <a:latin typeface="Inter" panose="02000503000000020004" pitchFamily="2" charset="0"/>
                <a:ea typeface="Inter" panose="02000503000000020004" pitchFamily="2" charset="0"/>
              </a:rPr>
              <a:t>Drop the keys inside and close the lid securely.</a:t>
            </a:r>
          </a:p>
          <a:p>
            <a:pPr marL="228600" indent="-228600" algn="l">
              <a:lnSpc>
                <a:spcPct val="150000"/>
              </a:lnSpc>
              <a:buFont typeface="+mj-lt"/>
              <a:buAutoNum type="arabicPeriod"/>
            </a:pPr>
            <a:r>
              <a:rPr lang="en-US" sz="1100" b="0" i="0" dirty="0">
                <a:solidFill>
                  <a:schemeClr val="bg1"/>
                </a:solidFill>
                <a:effectLst/>
                <a:latin typeface="Inter" panose="02000503000000020004" pitchFamily="2" charset="0"/>
                <a:ea typeface="Inter" panose="02000503000000020004" pitchFamily="2" charset="0"/>
              </a:rPr>
              <a:t>To lock the key safe, ensure the key safe number is set to the code before closing the lid completely. Failure to do so may result in the lid not closing properly.</a:t>
            </a:r>
          </a:p>
          <a:p>
            <a:pPr marL="228600" indent="-228600" algn="l">
              <a:lnSpc>
                <a:spcPct val="150000"/>
              </a:lnSpc>
              <a:buFont typeface="+mj-lt"/>
              <a:buAutoNum type="arabicPeriod"/>
            </a:pPr>
            <a:r>
              <a:rPr lang="en-US" sz="1100" b="0" i="0" dirty="0">
                <a:solidFill>
                  <a:schemeClr val="bg1"/>
                </a:solidFill>
                <a:effectLst/>
                <a:latin typeface="Inter" panose="02000503000000020004" pitchFamily="2" charset="0"/>
                <a:ea typeface="Inter" panose="02000503000000020004" pitchFamily="2" charset="0"/>
              </a:rPr>
              <a:t>After setting the key safe number to the code, enter a different code to lock the key safe completely.</a:t>
            </a:r>
          </a:p>
          <a:p>
            <a:pPr marL="228600" indent="-228600" algn="l">
              <a:lnSpc>
                <a:spcPct val="150000"/>
              </a:lnSpc>
              <a:buFont typeface="+mj-lt"/>
              <a:buAutoNum type="arabicPeriod"/>
            </a:pPr>
            <a:r>
              <a:rPr lang="en-US" sz="1100" b="0" i="0" dirty="0">
                <a:solidFill>
                  <a:schemeClr val="bg1"/>
                </a:solidFill>
                <a:effectLst/>
                <a:latin typeface="Inter" panose="02000503000000020004" pitchFamily="2" charset="0"/>
                <a:ea typeface="Inter" panose="02000503000000020004" pitchFamily="2" charset="0"/>
              </a:rPr>
              <a:t>Close the lid securely to ensure the key safe is locked.</a:t>
            </a:r>
          </a:p>
        </p:txBody>
      </p:sp>
      <p:sp>
        <p:nvSpPr>
          <p:cNvPr id="17" name="TextBox 13">
            <a:extLst>
              <a:ext uri="{FF2B5EF4-FFF2-40B4-BE49-F238E27FC236}">
                <a16:creationId xmlns:a16="http://schemas.microsoft.com/office/drawing/2014/main" id="{5F62FCE4-0664-58B8-850D-FB89EA66FEC4}"/>
              </a:ext>
            </a:extLst>
          </p:cNvPr>
          <p:cNvSpPr txBox="1"/>
          <p:nvPr/>
        </p:nvSpPr>
        <p:spPr>
          <a:xfrm>
            <a:off x="381001" y="7604809"/>
            <a:ext cx="3657600" cy="386516"/>
          </a:xfrm>
          <a:prstGeom prst="rect">
            <a:avLst/>
          </a:prstGeom>
          <a:noFill/>
          <a:ln cap="flat">
            <a:noFill/>
          </a:ln>
        </p:spPr>
        <p:txBody>
          <a:bodyPr vert="horz" wrap="square" lIns="91440" tIns="45720" rIns="91440" bIns="45720" anchor="t" anchorCtr="0" compatLnSpc="1">
            <a:spAutoFit/>
          </a:bodyPr>
          <a:lstStyle/>
          <a:p>
            <a:pPr>
              <a:lnSpc>
                <a:spcPct val="115000"/>
              </a:lnSpc>
              <a:spcBef>
                <a:spcPts val="1800"/>
              </a:spcBef>
              <a:spcAft>
                <a:spcPts val="600"/>
              </a:spcAft>
            </a:pPr>
            <a:r>
              <a:rPr lang="en-US" b="1" i="0" dirty="0">
                <a:solidFill>
                  <a:srgbClr val="0391D7"/>
                </a:solidFill>
                <a:effectLst/>
                <a:latin typeface="Inter" panose="02000503000000020004" pitchFamily="2" charset="0"/>
                <a:ea typeface="Inter" panose="02000503000000020004" pitchFamily="2" charset="0"/>
              </a:rPr>
              <a:t>Personal Belongings &amp; Fees:</a:t>
            </a:r>
            <a:endParaRPr lang="en-US" sz="1800" b="1" dirty="0">
              <a:solidFill>
                <a:srgbClr val="0391D7"/>
              </a:solidFill>
              <a:effectLst/>
              <a:latin typeface="Inter" panose="02000503000000020004" pitchFamily="2" charset="0"/>
              <a:ea typeface="Inter" panose="02000503000000020004" pitchFamily="2" charset="0"/>
            </a:endParaRPr>
          </a:p>
        </p:txBody>
      </p:sp>
      <p:sp>
        <p:nvSpPr>
          <p:cNvPr id="18" name="TextBox 14">
            <a:extLst>
              <a:ext uri="{FF2B5EF4-FFF2-40B4-BE49-F238E27FC236}">
                <a16:creationId xmlns:a16="http://schemas.microsoft.com/office/drawing/2014/main" id="{AB5E8879-5C3C-CD33-1F67-5A22D7EACA98}"/>
              </a:ext>
            </a:extLst>
          </p:cNvPr>
          <p:cNvSpPr txBox="1"/>
          <p:nvPr/>
        </p:nvSpPr>
        <p:spPr>
          <a:xfrm>
            <a:off x="381000" y="8061251"/>
            <a:ext cx="4529123" cy="1332224"/>
          </a:xfrm>
          <a:prstGeom prst="rect">
            <a:avLst/>
          </a:prstGeom>
          <a:noFill/>
          <a:ln cap="flat">
            <a:noFill/>
          </a:ln>
        </p:spPr>
        <p:txBody>
          <a:bodyPr vert="horz" wrap="square" lIns="91440" tIns="45720" rIns="91440" bIns="45720" anchor="t" anchorCtr="0" compatLnSpc="1">
            <a:spAutoFit/>
          </a:bodyPr>
          <a:lstStyle/>
          <a:p>
            <a:pPr algn="l">
              <a:lnSpc>
                <a:spcPct val="150000"/>
              </a:lnSpc>
            </a:pPr>
            <a:r>
              <a:rPr lang="en-US" sz="1100" b="0" i="0" dirty="0">
                <a:solidFill>
                  <a:schemeClr val="bg1"/>
                </a:solidFill>
                <a:effectLst/>
                <a:latin typeface="Inter" panose="02000503000000020004" pitchFamily="2" charset="0"/>
                <a:ea typeface="Inter" panose="02000503000000020004" pitchFamily="2" charset="0"/>
              </a:rPr>
              <a:t>Before you leave, please make sure all your belongings are packed and that you've settled any outstanding fees, like late checkout charges or any additional services used during your stay. Our staff is here to help with any questions about your bill. Thank you for staying with “company name”!</a:t>
            </a:r>
          </a:p>
        </p:txBody>
      </p:sp>
    </p:spTree>
    <p:extLst>
      <p:ext uri="{BB962C8B-B14F-4D97-AF65-F5344CB8AC3E}">
        <p14:creationId xmlns:p14="http://schemas.microsoft.com/office/powerpoint/2010/main" val="923477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9">
            <a:extLst>
              <a:ext uri="{FF2B5EF4-FFF2-40B4-BE49-F238E27FC236}">
                <a16:creationId xmlns:a16="http://schemas.microsoft.com/office/drawing/2014/main" id="{C6B2464A-52EB-EBA8-D4D2-EBAA690D387E}"/>
              </a:ext>
            </a:extLst>
          </p:cNvPr>
          <p:cNvSpPr/>
          <p:nvPr/>
        </p:nvSpPr>
        <p:spPr>
          <a:xfrm rot="16200000">
            <a:off x="7783" y="-2557"/>
            <a:ext cx="6880023" cy="6895589"/>
          </a:xfrm>
          <a:custGeom>
            <a:avLst/>
            <a:gdLst>
              <a:gd name="connsiteX0" fmla="*/ 0 w 5767734"/>
              <a:gd name="connsiteY0" fmla="*/ 0 h 4542895"/>
              <a:gd name="connsiteX1" fmla="*/ 5767734 w 5767734"/>
              <a:gd name="connsiteY1" fmla="*/ 0 h 4542895"/>
              <a:gd name="connsiteX2" fmla="*/ 5767734 w 5767734"/>
              <a:gd name="connsiteY2" fmla="*/ 4542895 h 4542895"/>
              <a:gd name="connsiteX3" fmla="*/ 0 w 5767734"/>
              <a:gd name="connsiteY3" fmla="*/ 4542895 h 4542895"/>
              <a:gd name="connsiteX4" fmla="*/ 0 w 5767734"/>
              <a:gd name="connsiteY4" fmla="*/ 0 h 4542895"/>
              <a:gd name="connsiteX0" fmla="*/ 3162925 w 5767734"/>
              <a:gd name="connsiteY0" fmla="*/ 0 h 7166174"/>
              <a:gd name="connsiteX1" fmla="*/ 5767734 w 5767734"/>
              <a:gd name="connsiteY1" fmla="*/ 2623279 h 7166174"/>
              <a:gd name="connsiteX2" fmla="*/ 5767734 w 5767734"/>
              <a:gd name="connsiteY2" fmla="*/ 7166174 h 7166174"/>
              <a:gd name="connsiteX3" fmla="*/ 0 w 5767734"/>
              <a:gd name="connsiteY3" fmla="*/ 7166174 h 7166174"/>
              <a:gd name="connsiteX4" fmla="*/ 3162925 w 5767734"/>
              <a:gd name="connsiteY4" fmla="*/ 0 h 7166174"/>
              <a:gd name="connsiteX0" fmla="*/ 4272206 w 5767734"/>
              <a:gd name="connsiteY0" fmla="*/ 0 h 7286095"/>
              <a:gd name="connsiteX1" fmla="*/ 5767734 w 5767734"/>
              <a:gd name="connsiteY1" fmla="*/ 2743200 h 7286095"/>
              <a:gd name="connsiteX2" fmla="*/ 5767734 w 5767734"/>
              <a:gd name="connsiteY2" fmla="*/ 7286095 h 7286095"/>
              <a:gd name="connsiteX3" fmla="*/ 0 w 5767734"/>
              <a:gd name="connsiteY3" fmla="*/ 7286095 h 7286095"/>
              <a:gd name="connsiteX4" fmla="*/ 4272206 w 5767734"/>
              <a:gd name="connsiteY4" fmla="*/ 0 h 7286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7734" h="7286095">
                <a:moveTo>
                  <a:pt x="4272206" y="0"/>
                </a:moveTo>
                <a:lnTo>
                  <a:pt x="5767734" y="2743200"/>
                </a:lnTo>
                <a:lnTo>
                  <a:pt x="5767734" y="7286095"/>
                </a:lnTo>
                <a:lnTo>
                  <a:pt x="0" y="7286095"/>
                </a:lnTo>
                <a:lnTo>
                  <a:pt x="4272206" y="0"/>
                </a:lnTo>
                <a:close/>
              </a:path>
            </a:pathLst>
          </a:custGeom>
          <a:solidFill>
            <a:srgbClr val="0591D7">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49">
            <a:extLst>
              <a:ext uri="{FF2B5EF4-FFF2-40B4-BE49-F238E27FC236}">
                <a16:creationId xmlns:a16="http://schemas.microsoft.com/office/drawing/2014/main" id="{E0DD0B28-C255-AADC-B227-9549EE74E761}"/>
              </a:ext>
            </a:extLst>
          </p:cNvPr>
          <p:cNvSpPr/>
          <p:nvPr/>
        </p:nvSpPr>
        <p:spPr>
          <a:xfrm rot="16200000">
            <a:off x="631947" y="-130054"/>
            <a:ext cx="6114738" cy="6337370"/>
          </a:xfrm>
          <a:custGeom>
            <a:avLst/>
            <a:gdLst>
              <a:gd name="connsiteX0" fmla="*/ 0 w 5767734"/>
              <a:gd name="connsiteY0" fmla="*/ 0 h 4542895"/>
              <a:gd name="connsiteX1" fmla="*/ 5767734 w 5767734"/>
              <a:gd name="connsiteY1" fmla="*/ 0 h 4542895"/>
              <a:gd name="connsiteX2" fmla="*/ 5767734 w 5767734"/>
              <a:gd name="connsiteY2" fmla="*/ 4542895 h 4542895"/>
              <a:gd name="connsiteX3" fmla="*/ 0 w 5767734"/>
              <a:gd name="connsiteY3" fmla="*/ 4542895 h 4542895"/>
              <a:gd name="connsiteX4" fmla="*/ 0 w 5767734"/>
              <a:gd name="connsiteY4" fmla="*/ 0 h 4542895"/>
              <a:gd name="connsiteX0" fmla="*/ 3162925 w 5767734"/>
              <a:gd name="connsiteY0" fmla="*/ 0 h 7166174"/>
              <a:gd name="connsiteX1" fmla="*/ 5767734 w 5767734"/>
              <a:gd name="connsiteY1" fmla="*/ 2623279 h 7166174"/>
              <a:gd name="connsiteX2" fmla="*/ 5767734 w 5767734"/>
              <a:gd name="connsiteY2" fmla="*/ 7166174 h 7166174"/>
              <a:gd name="connsiteX3" fmla="*/ 0 w 5767734"/>
              <a:gd name="connsiteY3" fmla="*/ 7166174 h 7166174"/>
              <a:gd name="connsiteX4" fmla="*/ 3162925 w 5767734"/>
              <a:gd name="connsiteY4" fmla="*/ 0 h 716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7734" h="7166174">
                <a:moveTo>
                  <a:pt x="3162925" y="0"/>
                </a:moveTo>
                <a:lnTo>
                  <a:pt x="5767734" y="2623279"/>
                </a:lnTo>
                <a:lnTo>
                  <a:pt x="5767734" y="7166174"/>
                </a:lnTo>
                <a:lnTo>
                  <a:pt x="0" y="7166174"/>
                </a:lnTo>
                <a:lnTo>
                  <a:pt x="3162925" y="0"/>
                </a:lnTo>
                <a:close/>
              </a:path>
            </a:pathLst>
          </a:custGeom>
          <a:solidFill>
            <a:srgbClr val="212E3D">
              <a:alpha val="45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84889D7-1508-797E-871F-C8A77DF92613}"/>
              </a:ext>
            </a:extLst>
          </p:cNvPr>
          <p:cNvPicPr>
            <a:picLocks noChangeAspect="1"/>
          </p:cNvPicPr>
          <p:nvPr/>
        </p:nvPicPr>
        <p:blipFill>
          <a:blip r:embed="rId3"/>
          <a:stretch>
            <a:fillRect/>
          </a:stretch>
        </p:blipFill>
        <p:spPr>
          <a:xfrm>
            <a:off x="1943106" y="1600200"/>
            <a:ext cx="4457694" cy="990600"/>
          </a:xfrm>
          <a:prstGeom prst="rect">
            <a:avLst/>
          </a:prstGeom>
          <a:effectLst>
            <a:outerShdw blurRad="653592" dist="38100" dir="2700000" sx="107000" sy="107000" algn="tl" rotWithShape="0">
              <a:prstClr val="black"/>
            </a:outerShdw>
          </a:effectLst>
        </p:spPr>
      </p:pic>
      <p:sp>
        <p:nvSpPr>
          <p:cNvPr id="7" name="TextBox 15">
            <a:extLst>
              <a:ext uri="{FF2B5EF4-FFF2-40B4-BE49-F238E27FC236}">
                <a16:creationId xmlns:a16="http://schemas.microsoft.com/office/drawing/2014/main" id="{0AECD0EA-B6E4-6FC0-A100-95E08301001D}"/>
              </a:ext>
            </a:extLst>
          </p:cNvPr>
          <p:cNvSpPr txBox="1"/>
          <p:nvPr/>
        </p:nvSpPr>
        <p:spPr>
          <a:xfrm>
            <a:off x="2885835" y="463479"/>
            <a:ext cx="3535542" cy="377667"/>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GB" sz="1400" i="0" u="none" strike="noStrike" kern="1200" cap="none" spc="100" dirty="0" err="1">
                <a:solidFill>
                  <a:schemeClr val="bg1"/>
                </a:solidFill>
                <a:uFillTx/>
                <a:latin typeface="Inter" pitchFamily="2"/>
                <a:ea typeface="Inter" pitchFamily="2"/>
              </a:rPr>
              <a:t>yourcompany.com</a:t>
            </a:r>
            <a:endParaRPr lang="en-GB" sz="1400" i="0" u="none" strike="noStrike" kern="1200" cap="none" spc="100" dirty="0">
              <a:solidFill>
                <a:schemeClr val="bg1"/>
              </a:solidFill>
              <a:uFillTx/>
              <a:latin typeface="Inter" pitchFamily="2"/>
              <a:ea typeface="Inter" pitchFamily="2"/>
            </a:endParaRPr>
          </a:p>
        </p:txBody>
      </p:sp>
      <p:grpSp>
        <p:nvGrpSpPr>
          <p:cNvPr id="3" name="Group 2">
            <a:extLst>
              <a:ext uri="{FF2B5EF4-FFF2-40B4-BE49-F238E27FC236}">
                <a16:creationId xmlns:a16="http://schemas.microsoft.com/office/drawing/2014/main" id="{5CF88D8F-AAB2-8CA9-A456-48DCD69B19B5}"/>
              </a:ext>
            </a:extLst>
          </p:cNvPr>
          <p:cNvGrpSpPr/>
          <p:nvPr/>
        </p:nvGrpSpPr>
        <p:grpSpPr>
          <a:xfrm>
            <a:off x="4800600" y="991944"/>
            <a:ext cx="1342857" cy="152486"/>
            <a:chOff x="3754966" y="3367490"/>
            <a:chExt cx="1724238" cy="195793"/>
          </a:xfrm>
        </p:grpSpPr>
        <p:pic>
          <p:nvPicPr>
            <p:cNvPr id="5" name="Picture 4">
              <a:extLst>
                <a:ext uri="{FF2B5EF4-FFF2-40B4-BE49-F238E27FC236}">
                  <a16:creationId xmlns:a16="http://schemas.microsoft.com/office/drawing/2014/main" id="{A6F4215A-6767-C5B4-693E-813190BF96AE}"/>
                </a:ext>
              </a:extLst>
            </p:cNvPr>
            <p:cNvPicPr>
              <a:picLocks noChangeAspect="1"/>
            </p:cNvPicPr>
            <p:nvPr userDrawn="1"/>
          </p:nvPicPr>
          <p:blipFill>
            <a:blip r:embed="rId4"/>
            <a:stretch>
              <a:fillRect/>
            </a:stretch>
          </p:blipFill>
          <p:spPr>
            <a:xfrm>
              <a:off x="3754966" y="3367490"/>
              <a:ext cx="195793" cy="195793"/>
            </a:xfrm>
            <a:prstGeom prst="rect">
              <a:avLst/>
            </a:prstGeom>
          </p:spPr>
        </p:pic>
        <p:pic>
          <p:nvPicPr>
            <p:cNvPr id="8" name="Picture 7">
              <a:extLst>
                <a:ext uri="{FF2B5EF4-FFF2-40B4-BE49-F238E27FC236}">
                  <a16:creationId xmlns:a16="http://schemas.microsoft.com/office/drawing/2014/main" id="{17B5C9F7-2E83-3A5E-A73B-6F72A893E93E}"/>
                </a:ext>
              </a:extLst>
            </p:cNvPr>
            <p:cNvPicPr>
              <a:picLocks noChangeAspect="1"/>
            </p:cNvPicPr>
            <p:nvPr userDrawn="1"/>
          </p:nvPicPr>
          <p:blipFill>
            <a:blip r:embed="rId5"/>
            <a:stretch>
              <a:fillRect/>
            </a:stretch>
          </p:blipFill>
          <p:spPr>
            <a:xfrm>
              <a:off x="4095166" y="3374288"/>
              <a:ext cx="88876" cy="182196"/>
            </a:xfrm>
            <a:prstGeom prst="rect">
              <a:avLst/>
            </a:prstGeom>
          </p:spPr>
        </p:pic>
        <p:pic>
          <p:nvPicPr>
            <p:cNvPr id="9" name="Picture 8">
              <a:extLst>
                <a:ext uri="{FF2B5EF4-FFF2-40B4-BE49-F238E27FC236}">
                  <a16:creationId xmlns:a16="http://schemas.microsoft.com/office/drawing/2014/main" id="{3BD4BDE9-C132-9B9E-22C6-9FA7EFDB89A1}"/>
                </a:ext>
              </a:extLst>
            </p:cNvPr>
            <p:cNvPicPr>
              <a:picLocks noChangeAspect="1"/>
            </p:cNvPicPr>
            <p:nvPr userDrawn="1"/>
          </p:nvPicPr>
          <p:blipFill>
            <a:blip r:embed="rId6"/>
            <a:stretch>
              <a:fillRect/>
            </a:stretch>
          </p:blipFill>
          <p:spPr>
            <a:xfrm>
              <a:off x="4328449" y="3371569"/>
              <a:ext cx="164752" cy="187634"/>
            </a:xfrm>
            <a:prstGeom prst="rect">
              <a:avLst/>
            </a:prstGeom>
          </p:spPr>
        </p:pic>
        <p:pic>
          <p:nvPicPr>
            <p:cNvPr id="10" name="Picture 9">
              <a:extLst>
                <a:ext uri="{FF2B5EF4-FFF2-40B4-BE49-F238E27FC236}">
                  <a16:creationId xmlns:a16="http://schemas.microsoft.com/office/drawing/2014/main" id="{9BC7006B-7976-DF7D-3CC6-B236D2FD4B03}"/>
                </a:ext>
              </a:extLst>
            </p:cNvPr>
            <p:cNvPicPr>
              <a:picLocks noChangeAspect="1"/>
            </p:cNvPicPr>
            <p:nvPr userDrawn="1"/>
          </p:nvPicPr>
          <p:blipFill>
            <a:blip r:embed="rId7"/>
            <a:stretch>
              <a:fillRect/>
            </a:stretch>
          </p:blipFill>
          <p:spPr>
            <a:xfrm>
              <a:off x="4637608" y="3394683"/>
              <a:ext cx="201232" cy="141406"/>
            </a:xfrm>
            <a:prstGeom prst="rect">
              <a:avLst/>
            </a:prstGeom>
          </p:spPr>
        </p:pic>
        <p:pic>
          <p:nvPicPr>
            <p:cNvPr id="11" name="Picture 10">
              <a:extLst>
                <a:ext uri="{FF2B5EF4-FFF2-40B4-BE49-F238E27FC236}">
                  <a16:creationId xmlns:a16="http://schemas.microsoft.com/office/drawing/2014/main" id="{282C5BC5-1194-CF5D-1AD6-151186A1200C}"/>
                </a:ext>
              </a:extLst>
            </p:cNvPr>
            <p:cNvPicPr>
              <a:picLocks noChangeAspect="1"/>
            </p:cNvPicPr>
            <p:nvPr userDrawn="1"/>
          </p:nvPicPr>
          <p:blipFill>
            <a:blip r:embed="rId8"/>
            <a:stretch>
              <a:fillRect/>
            </a:stretch>
          </p:blipFill>
          <p:spPr>
            <a:xfrm>
              <a:off x="4983247" y="3371569"/>
              <a:ext cx="187634" cy="187634"/>
            </a:xfrm>
            <a:prstGeom prst="rect">
              <a:avLst/>
            </a:prstGeom>
          </p:spPr>
        </p:pic>
        <p:pic>
          <p:nvPicPr>
            <p:cNvPr id="12" name="Picture 11">
              <a:extLst>
                <a:ext uri="{FF2B5EF4-FFF2-40B4-BE49-F238E27FC236}">
                  <a16:creationId xmlns:a16="http://schemas.microsoft.com/office/drawing/2014/main" id="{227151F3-3A55-768D-1290-B8781015B19B}"/>
                </a:ext>
              </a:extLst>
            </p:cNvPr>
            <p:cNvPicPr>
              <a:picLocks noChangeAspect="1"/>
            </p:cNvPicPr>
            <p:nvPr userDrawn="1"/>
          </p:nvPicPr>
          <p:blipFill>
            <a:blip r:embed="rId9"/>
            <a:stretch>
              <a:fillRect/>
            </a:stretch>
          </p:blipFill>
          <p:spPr>
            <a:xfrm>
              <a:off x="5315288" y="3381087"/>
              <a:ext cx="163916" cy="168599"/>
            </a:xfrm>
            <a:prstGeom prst="rect">
              <a:avLst/>
            </a:prstGeom>
          </p:spPr>
        </p:pic>
      </p:grpSp>
    </p:spTree>
    <p:extLst>
      <p:ext uri="{BB962C8B-B14F-4D97-AF65-F5344CB8AC3E}">
        <p14:creationId xmlns:p14="http://schemas.microsoft.com/office/powerpoint/2010/main" val="2655587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1049</TotalTime>
  <Words>1729</Words>
  <Application>Microsoft Macintosh PowerPoint</Application>
  <PresentationFormat>A4 Paper (210x297 mm)</PresentationFormat>
  <Paragraphs>141</Paragraphs>
  <Slides>10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Helvetica Neue</vt:lpstr>
      <vt:lpstr>Inter</vt:lpstr>
      <vt:lpstr>Inter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Shirin Gholamian</dc:creator>
  <dc:description/>
  <cp:lastModifiedBy>Gholamian, Shirin</cp:lastModifiedBy>
  <cp:revision>45</cp:revision>
  <dcterms:created xsi:type="dcterms:W3CDTF">2021-11-26T16:38:51Z</dcterms:created>
  <dcterms:modified xsi:type="dcterms:W3CDTF">2024-07-12T13:00:01Z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Information Classification: General</vt:lpwstr>
  </property>
  <property fmtid="{D5CDD505-2E9C-101B-9397-08002B2CF9AE}" pid="4" name="MSIP_Label_e1b4a6d7-967f-4d55-9d13-d94940dabb24_Enabled">
    <vt:lpwstr>true</vt:lpwstr>
  </property>
  <property fmtid="{D5CDD505-2E9C-101B-9397-08002B2CF9AE}" pid="5" name="MSIP_Label_e1b4a6d7-967f-4d55-9d13-d94940dabb24_SetDate">
    <vt:lpwstr>2023-11-21T20:32:24Z</vt:lpwstr>
  </property>
  <property fmtid="{D5CDD505-2E9C-101B-9397-08002B2CF9AE}" pid="6" name="MSIP_Label_e1b4a6d7-967f-4d55-9d13-d94940dabb24_Method">
    <vt:lpwstr>Privileged</vt:lpwstr>
  </property>
  <property fmtid="{D5CDD505-2E9C-101B-9397-08002B2CF9AE}" pid="7" name="MSIP_Label_e1b4a6d7-967f-4d55-9d13-d94940dabb24_Name">
    <vt:lpwstr>e1b4a6d7-967f-4d55-9d13-d94940dabb24</vt:lpwstr>
  </property>
  <property fmtid="{D5CDD505-2E9C-101B-9397-08002B2CF9AE}" pid="8" name="MSIP_Label_e1b4a6d7-967f-4d55-9d13-d94940dabb24_SiteId">
    <vt:lpwstr>2567d566-604c-408a-8a60-55d0dc9d9d6b</vt:lpwstr>
  </property>
  <property fmtid="{D5CDD505-2E9C-101B-9397-08002B2CF9AE}" pid="9" name="MSIP_Label_e1b4a6d7-967f-4d55-9d13-d94940dabb24_ActionId">
    <vt:lpwstr>0a114e78-e89c-4ab4-a000-e0b767b13fb2</vt:lpwstr>
  </property>
  <property fmtid="{D5CDD505-2E9C-101B-9397-08002B2CF9AE}" pid="10" name="MSIP_Label_e1b4a6d7-967f-4d55-9d13-d94940dabb24_ContentBits">
    <vt:lpwstr>0</vt:lpwstr>
  </property>
</Properties>
</file>